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5"/>
  </p:notesMasterIdLst>
  <p:sldIdLst>
    <p:sldId id="256" r:id="rId2"/>
    <p:sldId id="301" r:id="rId3"/>
    <p:sldId id="346" r:id="rId4"/>
    <p:sldId id="345" r:id="rId5"/>
    <p:sldId id="303" r:id="rId6"/>
    <p:sldId id="302" r:id="rId7"/>
    <p:sldId id="304" r:id="rId8"/>
    <p:sldId id="305" r:id="rId9"/>
    <p:sldId id="306" r:id="rId10"/>
    <p:sldId id="307" r:id="rId11"/>
    <p:sldId id="308" r:id="rId12"/>
    <p:sldId id="309" r:id="rId13"/>
    <p:sldId id="310" r:id="rId14"/>
    <p:sldId id="311" r:id="rId15"/>
    <p:sldId id="312" r:id="rId16"/>
    <p:sldId id="313" r:id="rId17"/>
    <p:sldId id="347" r:id="rId18"/>
    <p:sldId id="348" r:id="rId19"/>
    <p:sldId id="318" r:id="rId20"/>
    <p:sldId id="349" r:id="rId21"/>
    <p:sldId id="324" r:id="rId22"/>
    <p:sldId id="327" r:id="rId23"/>
    <p:sldId id="326" r:id="rId24"/>
    <p:sldId id="328" r:id="rId25"/>
    <p:sldId id="332" r:id="rId26"/>
    <p:sldId id="334" r:id="rId27"/>
    <p:sldId id="336" r:id="rId28"/>
    <p:sldId id="350" r:id="rId29"/>
    <p:sldId id="353" r:id="rId30"/>
    <p:sldId id="354" r:id="rId31"/>
    <p:sldId id="351" r:id="rId32"/>
    <p:sldId id="352" r:id="rId33"/>
    <p:sldId id="342"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69"/>
    <p:restoredTop sz="96327"/>
  </p:normalViewPr>
  <p:slideViewPr>
    <p:cSldViewPr>
      <p:cViewPr varScale="1">
        <p:scale>
          <a:sx n="123" d="100"/>
          <a:sy n="123" d="100"/>
        </p:scale>
        <p:origin x="2224" y="192"/>
      </p:cViewPr>
      <p:guideLst>
        <p:guide orient="horz" pos="2160"/>
        <p:guide pos="2880"/>
      </p:guideLst>
    </p:cSldViewPr>
  </p:slideViewPr>
  <p:outlineViewPr>
    <p:cViewPr>
      <p:scale>
        <a:sx n="33" d="100"/>
        <a:sy n="33" d="100"/>
      </p:scale>
      <p:origin x="0" y="-23296"/>
    </p:cViewPr>
  </p:outlineViewPr>
  <p:notesTextViewPr>
    <p:cViewPr>
      <p:scale>
        <a:sx n="1" d="1"/>
        <a:sy n="1" d="1"/>
      </p:scale>
      <p:origin x="0" y="0"/>
    </p:cViewPr>
  </p:notesTextViewPr>
  <p:sorterViewPr>
    <p:cViewPr>
      <p:scale>
        <a:sx n="66" d="100"/>
        <a:sy n="66" d="100"/>
      </p:scale>
      <p:origin x="0" y="494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2.png>
</file>

<file path=ppt/media/image13.png>
</file>

<file path=ppt/media/image2.png>
</file>

<file path=ppt/media/image3.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B2BF90-99B2-4202-92DF-19479BF58EE9}" type="datetimeFigureOut">
              <a:rPr lang="en-GB" smtClean="0"/>
              <a:t>19/02/2023</a:t>
            </a:fld>
            <a:endParaRPr lang="en-GB"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55A965-49CD-492E-84BE-5EB2A9CC3DBD}" type="slidenum">
              <a:rPr lang="en-GB" smtClean="0"/>
              <a:t>‹#›</a:t>
            </a:fld>
            <a:endParaRPr lang="en-GB" dirty="0"/>
          </a:p>
        </p:txBody>
      </p:sp>
    </p:spTree>
    <p:extLst>
      <p:ext uri="{BB962C8B-B14F-4D97-AF65-F5344CB8AC3E}">
        <p14:creationId xmlns:p14="http://schemas.microsoft.com/office/powerpoint/2010/main" val="147939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a:t>
            </a:fld>
            <a:endParaRPr lang="en-GB" dirty="0"/>
          </a:p>
        </p:txBody>
      </p:sp>
    </p:spTree>
    <p:extLst>
      <p:ext uri="{BB962C8B-B14F-4D97-AF65-F5344CB8AC3E}">
        <p14:creationId xmlns:p14="http://schemas.microsoft.com/office/powerpoint/2010/main" val="932782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a:t>
            </a:fld>
            <a:endParaRPr lang="en-GB" dirty="0"/>
          </a:p>
        </p:txBody>
      </p:sp>
    </p:spTree>
    <p:extLst>
      <p:ext uri="{BB962C8B-B14F-4D97-AF65-F5344CB8AC3E}">
        <p14:creationId xmlns:p14="http://schemas.microsoft.com/office/powerpoint/2010/main" val="3413552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4</a:t>
            </a:fld>
            <a:endParaRPr lang="en-GB" dirty="0"/>
          </a:p>
        </p:txBody>
      </p:sp>
    </p:spTree>
    <p:extLst>
      <p:ext uri="{BB962C8B-B14F-4D97-AF65-F5344CB8AC3E}">
        <p14:creationId xmlns:p14="http://schemas.microsoft.com/office/powerpoint/2010/main" val="2044343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49B27E3-F709-7640-9E00-7C8C7BDF8039}" type="slidenum">
              <a:rPr lang="en-GB" sz="1200"/>
              <a:pPr eaLnBrk="1" hangingPunct="1"/>
              <a:t>5</a:t>
            </a:fld>
            <a:endParaRPr lang="en-GB" sz="1200" dirty="0"/>
          </a:p>
        </p:txBody>
      </p:sp>
      <p:sp>
        <p:nvSpPr>
          <p:cNvPr id="18435" name="Slide Image Placeholder 1"/>
          <p:cNvSpPr>
            <a:spLocks noGrp="1" noRot="1" noChangeAspect="1" noTextEdit="1"/>
          </p:cNvSpPr>
          <p:nvPr>
            <p:ph type="sldImg"/>
          </p:nvPr>
        </p:nvSpPr>
        <p:spPr>
          <a:ln/>
        </p:spPr>
      </p:sp>
      <p:sp>
        <p:nvSpPr>
          <p:cNvPr id="18436" name="Notes Placeholder 2"/>
          <p:cNvSpPr>
            <a:spLocks noGrp="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dirty="0"/>
              <a:t>Are the ways we live and interact with one another changing? Have the conventions, norms and rules–that have been established in face-to-face interactions to maintain social order been able to migrate to social media interactions? In particular, are the established conversational rules and etiquette – whose function it is to let people know how they should behave in social groups – also applicable to online social behavior? </a:t>
            </a:r>
          </a:p>
        </p:txBody>
      </p:sp>
      <p:sp>
        <p:nvSpPr>
          <p:cNvPr id="18437"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3F21016-3F4B-5D45-B184-4A76BFC5D3D9}" type="slidenum">
              <a:rPr lang="en-US" sz="1200">
                <a:latin typeface="Times" charset="0"/>
              </a:rPr>
              <a:pPr algn="r"/>
              <a:t>5</a:t>
            </a:fld>
            <a:endParaRPr lang="en-US" sz="1200" dirty="0">
              <a:latin typeface="Times"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DCC7DD0-D4B8-7E4D-84DF-826E99D7D3F3}" type="slidenum">
              <a:rPr lang="en-GB" sz="1200"/>
              <a:pPr eaLnBrk="1" hangingPunct="1"/>
              <a:t>11</a:t>
            </a:fld>
            <a:endParaRPr lang="en-GB" sz="1200" dirty="0"/>
          </a:p>
        </p:txBody>
      </p:sp>
      <p:sp>
        <p:nvSpPr>
          <p:cNvPr id="24579" name="Slide Image Placeholder 1"/>
          <p:cNvSpPr>
            <a:spLocks noGrp="1" noRot="1" noChangeAspect="1" noTextEdit="1"/>
          </p:cNvSpPr>
          <p:nvPr>
            <p:ph type="sldImg"/>
          </p:nvPr>
        </p:nvSpPr>
        <p:spPr>
          <a:ln/>
        </p:spPr>
      </p:sp>
      <p:sp>
        <p:nvSpPr>
          <p:cNvPr id="2458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90000"/>
              </a:lnSpc>
            </a:pPr>
            <a:r>
              <a:rPr lang="en-GB" dirty="0"/>
              <a:t>Have new conversational mechanisms evolved for the various kinds of social media? For example, do people greet each other in the same way, depending on whether they are chatting online, Skyping or at a party? Do people take turns when online chatting in the way they do when talking with each other face-to-face? In order to answer these questions we next describe the core social mechanisms that exist in face-to-face interactions, followed by a discussion of the extent to which they remain or have been replaced with other mechanisms in online interactions. </a:t>
            </a:r>
          </a:p>
          <a:p>
            <a:pPr eaLnBrk="1" hangingPunct="1">
              <a:lnSpc>
                <a:spcPct val="90000"/>
              </a:lnSpc>
            </a:pPr>
            <a:endParaRPr lang="en-GB" dirty="0"/>
          </a:p>
          <a:p>
            <a:pPr eaLnBrk="1" hangingPunct="1">
              <a:lnSpc>
                <a:spcPct val="90000"/>
              </a:lnSpc>
            </a:pPr>
            <a:r>
              <a:rPr lang="en-GB" dirty="0"/>
              <a:t>On the phone: The person answering the call will initiate the conversation by saying </a:t>
            </a:r>
            <a:r>
              <a:rPr lang="ja-JP" altLang="en-GB"/>
              <a:t>“</a:t>
            </a:r>
            <a:r>
              <a:rPr lang="en-GB" dirty="0"/>
              <a:t>hello</a:t>
            </a:r>
            <a:r>
              <a:rPr lang="ja-JP" altLang="en-GB"/>
              <a:t>”</a:t>
            </a:r>
            <a:r>
              <a:rPr lang="en-GB" dirty="0"/>
              <a:t> or more formally, the name of their company/department (and sometimes the phone number being called). Many phones now have caller ID letting the person answering the call know who he is talking to, which can enable him to be more personal, for example, </a:t>
            </a:r>
            <a:r>
              <a:rPr lang="ja-JP" altLang="en-GB"/>
              <a:t>“</a:t>
            </a:r>
            <a:r>
              <a:rPr lang="en-GB" dirty="0"/>
              <a:t>Hello John, how are you doing?</a:t>
            </a:r>
            <a:r>
              <a:rPr lang="ja-JP" altLang="en-GB"/>
              <a:t>”</a:t>
            </a:r>
            <a:r>
              <a:rPr lang="en-GB" dirty="0"/>
              <a:t> Phone conversations usually start with a mutual greeting and end with a farewell one.</a:t>
            </a:r>
          </a:p>
          <a:p>
            <a:pPr eaLnBrk="1" hangingPunct="1">
              <a:lnSpc>
                <a:spcPct val="90000"/>
              </a:lnSpc>
            </a:pPr>
            <a:endParaRPr lang="en-GB" dirty="0"/>
          </a:p>
          <a:p>
            <a:pPr eaLnBrk="1" hangingPunct="1">
              <a:lnSpc>
                <a:spcPct val="90000"/>
              </a:lnSpc>
            </a:pPr>
            <a:r>
              <a:rPr lang="en-GB" dirty="0"/>
              <a:t> In contrast, conversations that take place via online chatting or IM have evolved new conventions. The use of opening and ending greetings when joining and leaving are rarely used; instead most people simply start their message with what they want to talk about, and then stop when they have got an answer, as if in the middle of a conversation </a:t>
            </a:r>
          </a:p>
          <a:p>
            <a:pPr eaLnBrk="1" hangingPunct="1">
              <a:lnSpc>
                <a:spcPct val="90000"/>
              </a:lnSpc>
            </a:pPr>
            <a:endParaRPr lang="en-GB" dirty="0"/>
          </a:p>
        </p:txBody>
      </p:sp>
      <p:sp>
        <p:nvSpPr>
          <p:cNvPr id="24581"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5F2B7A1-8FC8-A24D-A39F-F776399F7520}" type="slidenum">
              <a:rPr lang="en-US" sz="1200">
                <a:latin typeface="Times" charset="0"/>
              </a:rPr>
              <a:pPr algn="r"/>
              <a:t>11</a:t>
            </a:fld>
            <a:endParaRPr lang="en-US" sz="1200" dirty="0">
              <a:latin typeface="Times"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p:cNvSpPr>
          <p:nvPr>
            <p:ph type="sldImg"/>
          </p:nvPr>
        </p:nvSpPr>
        <p:spPr>
          <a:ln/>
        </p:spPr>
      </p:sp>
      <p:sp>
        <p:nvSpPr>
          <p:cNvPr id="276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dirty="0"/>
              <a:t>Figure 4.1</a:t>
            </a:r>
          </a:p>
        </p:txBody>
      </p:sp>
      <p:sp>
        <p:nvSpPr>
          <p:cNvPr id="276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CB93179-B197-754F-A25B-F9D400147B67}" type="slidenum">
              <a:rPr lang="en-GB" sz="1200"/>
              <a:pPr eaLnBrk="1" hangingPunct="1"/>
              <a:t>13</a:t>
            </a:fld>
            <a:endParaRPr lang="en-GB" sz="120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02A4ECC-17DE-1A4D-8590-E16AF487DEDF}" type="slidenum">
              <a:rPr lang="en-GB" sz="1200"/>
              <a:pPr eaLnBrk="1" hangingPunct="1"/>
              <a:t>14</a:t>
            </a:fld>
            <a:endParaRPr lang="en-GB" sz="1200" dirty="0"/>
          </a:p>
        </p:txBody>
      </p:sp>
      <p:sp>
        <p:nvSpPr>
          <p:cNvPr id="2969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2284EFFD-CA51-1240-8D10-02D647E66BAA}" type="slidenum">
              <a:rPr lang="en-US" sz="1200">
                <a:latin typeface="Times" charset="0"/>
              </a:rPr>
              <a:pPr algn="r"/>
              <a:t>14</a:t>
            </a:fld>
            <a:endParaRPr lang="en-US" sz="1200" dirty="0">
              <a:latin typeface="Times" charset="0"/>
            </a:endParaRPr>
          </a:p>
        </p:txBody>
      </p:sp>
      <p:sp>
        <p:nvSpPr>
          <p:cNvPr id="29700" name="Rectangle 2"/>
          <p:cNvSpPr>
            <a:spLocks noGrp="1" noRot="1" noChangeAspect="1" noChangeArrowheads="1" noTextEdit="1"/>
          </p:cNvSpPr>
          <p:nvPr>
            <p:ph type="sldImg"/>
          </p:nvPr>
        </p:nvSpPr>
        <p:spPr>
          <a:ln/>
        </p:spPr>
      </p:sp>
      <p:sp>
        <p:nvSpPr>
          <p:cNvPr id="29701" name="Rectangle 3"/>
          <p:cNvSpPr>
            <a:spLocks noGrp="1" noChangeArrowheads="1"/>
          </p:cNvSpPr>
          <p:nvPr>
            <p:ph type="body" idx="1"/>
          </p:nvPr>
        </p:nvSpPr>
        <p:spPr>
          <a:xfrm>
            <a:off x="914400" y="4343400"/>
            <a:ext cx="5029200" cy="4114800"/>
          </a:xfrm>
          <a:solidFill>
            <a:srgbClr val="FFFFFF"/>
          </a:solidFill>
          <a:ln>
            <a:solidFill>
              <a:srgbClr val="000000"/>
            </a:solidFill>
          </a:ln>
        </p:spPr>
        <p:txBody>
          <a:bodyPr/>
          <a:lstStyle/>
          <a:p>
            <a:pPr eaLnBrk="1" hangingPunct="1"/>
            <a:r>
              <a:rPr lang="en-US" dirty="0">
                <a:latin typeface="Palatino" charset="0"/>
              </a:rPr>
              <a:t>Two lounge areas, that were 50 miles apart, were connected with high bandwidth video channels and full duplex four channel audio. Connecting them was a 3 by 8 foot wide ‘picture-window’, onto which video images were projected. The large size was meant to allow those viewing it to see a room of people roughly the same size as them. The system was designed to be active 24 hours a day, whereby anyone entering one room could speak to whoever happened to be in the other room.  </a:t>
            </a:r>
          </a:p>
          <a:p>
            <a:pPr eaLnBrk="1" hangingPunct="1"/>
            <a:endParaRPr lang="en-US" dirty="0">
              <a:latin typeface="Palatino" charset="0"/>
            </a:endParaRPr>
          </a:p>
          <a:p>
            <a:pPr eaLnBrk="1" hangingPunct="1"/>
            <a:endParaRPr lang="en-US" dirty="0">
              <a:latin typeface="Palatino" charset="0"/>
            </a:endParaRPr>
          </a:p>
          <a:p>
            <a:pPr eaLnBrk="1" hangingPunct="1"/>
            <a:endParaRPr lang="en-US" dirty="0">
              <a:latin typeface="Palatino" charset="0"/>
            </a:endParaRPr>
          </a:p>
          <a:p>
            <a:pPr eaLnBrk="1" hangingPunct="1"/>
            <a:r>
              <a:rPr lang="en-US" dirty="0">
                <a:latin typeface="Palatino" charset="0"/>
              </a:rPr>
              <a:t>A study by Kraut et al (1990) of how effective the system was, showed that in general, many of the interactions that took place between the co-located conversants were indeed indistinguishable from similar face-to-face interactions – with the exception that they spoke a bit louder and constantly talked about the video system. However, they also found that people who were in the same room tended to talk more with each other than with those in the video-linked room. Various usability problems were identified as contributing to this reluctance to talk with video-images of other people. One of these was the tendency for people to move closer to the picture-window to strike up a conversation with someone (which is what one would normally do in a face-to-face setting), but which had the opposite effect of what the person intended, as it moved their head out of the picture (since they were no longer under the camera) and also out of microphone range, meaning they could not be seen or heard. Thus rather than getting nearer to the other person they wanted to talk to, their behavior had the counter-intuitive effect of removing them from the ‘picture’. Moreover, there was no way of each participant knowing whether they were being seen and heard by the others in the other room. This inability to monitor how the other person is or not ‘receiving’ you caused numerous problems. Another problem that became apparent was that the system only allowed public conversations, meaning that they could be heard by everyone in the rooms. Such public broadcasting contrasts with how people normally engage in informal face-to-face conversations, where they will often whisper and conspire with each other when a topic becomes more private or secret. Such private conversations were clearly not able to be supported by the VideoWindow system.</a:t>
            </a:r>
          </a:p>
          <a:p>
            <a:pPr eaLnBrk="1" hangingPunct="1"/>
            <a:endParaRPr lang="en-GB"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27</a:t>
            </a:fld>
            <a:endParaRPr lang="en-GB" dirty="0"/>
          </a:p>
        </p:txBody>
      </p:sp>
    </p:spTree>
    <p:extLst>
      <p:ext uri="{BB962C8B-B14F-4D97-AF65-F5344CB8AC3E}">
        <p14:creationId xmlns:p14="http://schemas.microsoft.com/office/powerpoint/2010/main" val="40622385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33</a:t>
            </a:fld>
            <a:endParaRPr lang="en-GB" dirty="0"/>
          </a:p>
        </p:txBody>
      </p:sp>
    </p:spTree>
    <p:extLst>
      <p:ext uri="{BB962C8B-B14F-4D97-AF65-F5344CB8AC3E}">
        <p14:creationId xmlns:p14="http://schemas.microsoft.com/office/powerpoint/2010/main" val="42041930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dirty="0"/>
              <a:t>Click to edit Master title style</a:t>
            </a:r>
            <a:endParaRPr lang="en-GB"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GB" dirty="0"/>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Tree>
    <p:extLst>
      <p:ext uri="{BB962C8B-B14F-4D97-AF65-F5344CB8AC3E}">
        <p14:creationId xmlns:p14="http://schemas.microsoft.com/office/powerpoint/2010/main" val="1528635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3368491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2714383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en-GB"/>
          </a:p>
        </p:txBody>
      </p:sp>
      <p:sp>
        <p:nvSpPr>
          <p:cNvPr id="3" name="Content Placeholder 2"/>
          <p:cNvSpPr>
            <a:spLocks noGrp="1"/>
          </p:cNvSpPr>
          <p:nvPr>
            <p:ph idx="1"/>
          </p:nvPr>
        </p:nvSpPr>
        <p:spPr/>
        <p:txBody>
          <a:bodyPr/>
          <a:lstStyle>
            <a:lvl1pPr>
              <a:defRPr>
                <a:solidFill>
                  <a:schemeClr val="tx1"/>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2593415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3308614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t>www.id-book.com</a:t>
            </a:r>
          </a:p>
        </p:txBody>
      </p:sp>
      <p:sp>
        <p:nvSpPr>
          <p:cNvPr id="7" name="Slide Number Placeholder 6"/>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147230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endParaRPr lang="en-GB" dirty="0"/>
          </a:p>
        </p:txBody>
      </p:sp>
      <p:sp>
        <p:nvSpPr>
          <p:cNvPr id="8" name="Footer Placeholder 7"/>
          <p:cNvSpPr>
            <a:spLocks noGrp="1"/>
          </p:cNvSpPr>
          <p:nvPr>
            <p:ph type="ftr" sz="quarter" idx="11"/>
          </p:nvPr>
        </p:nvSpPr>
        <p:spPr/>
        <p:txBody>
          <a:bodyPr/>
          <a:lstStyle/>
          <a:p>
            <a:r>
              <a:rPr lang="en-GB" dirty="0"/>
              <a:t>www.id-book.com</a:t>
            </a:r>
          </a:p>
        </p:txBody>
      </p:sp>
      <p:sp>
        <p:nvSpPr>
          <p:cNvPr id="9" name="Slide Number Placeholder 8"/>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3091041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endParaRPr lang="en-GB" dirty="0"/>
          </a:p>
        </p:txBody>
      </p:sp>
      <p:sp>
        <p:nvSpPr>
          <p:cNvPr id="4" name="Footer Placeholder 3"/>
          <p:cNvSpPr>
            <a:spLocks noGrp="1"/>
          </p:cNvSpPr>
          <p:nvPr>
            <p:ph type="ftr" sz="quarter" idx="11"/>
          </p:nvPr>
        </p:nvSpPr>
        <p:spPr/>
        <p:txBody>
          <a:bodyPr/>
          <a:lstStyle/>
          <a:p>
            <a:r>
              <a:rPr lang="en-GB" dirty="0"/>
              <a:t>www.id-book.com</a:t>
            </a:r>
          </a:p>
        </p:txBody>
      </p:sp>
      <p:sp>
        <p:nvSpPr>
          <p:cNvPr id="5" name="Slide Number Placeholder 4"/>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4076149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GB" dirty="0"/>
          </a:p>
        </p:txBody>
      </p:sp>
      <p:sp>
        <p:nvSpPr>
          <p:cNvPr id="3" name="Footer Placeholder 2"/>
          <p:cNvSpPr>
            <a:spLocks noGrp="1"/>
          </p:cNvSpPr>
          <p:nvPr>
            <p:ph type="ftr" sz="quarter" idx="11"/>
          </p:nvPr>
        </p:nvSpPr>
        <p:spPr/>
        <p:txBody>
          <a:bodyPr/>
          <a:lstStyle/>
          <a:p>
            <a:r>
              <a:rPr lang="en-GB" dirty="0"/>
              <a:t>www.id-book.com</a:t>
            </a:r>
          </a:p>
        </p:txBody>
      </p:sp>
      <p:sp>
        <p:nvSpPr>
          <p:cNvPr id="4" name="Slide Number Placeholder 3"/>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1236994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lvl1pPr>
              <a:defRPr>
                <a:solidFill>
                  <a:schemeClr val="accent6">
                    <a:lumMod val="75000"/>
                  </a:schemeClr>
                </a:solidFill>
              </a:defRPr>
            </a:lvl1pPr>
          </a:lstStyle>
          <a:p>
            <a:r>
              <a:rPr lang="en-GB" dirty="0"/>
              <a:t>www.id-book.com</a:t>
            </a:r>
          </a:p>
        </p:txBody>
      </p:sp>
      <p:sp>
        <p:nvSpPr>
          <p:cNvPr id="7" name="Slide Number Placeholder 6"/>
          <p:cNvSpPr>
            <a:spLocks noGrp="1"/>
          </p:cNvSpPr>
          <p:nvPr>
            <p:ph type="sldNum" sz="quarter" idx="12"/>
          </p:nvPr>
        </p:nvSpPr>
        <p:spPr/>
        <p:txBody>
          <a:bodyPr/>
          <a:lstStyle>
            <a:lvl1pPr>
              <a:defRPr>
                <a:solidFill>
                  <a:schemeClr val="accent6">
                    <a:lumMod val="75000"/>
                  </a:schemeClr>
                </a:solidFill>
              </a:defRPr>
            </a:lvl1pPr>
          </a:lstStyle>
          <a:p>
            <a:fld id="{A7EA2D8D-44E5-43C4-BBA1-AE3E32EF0894}" type="slidenum">
              <a:rPr lang="en-GB" smtClean="0"/>
              <a:pPr/>
              <a:t>‹#›</a:t>
            </a:fld>
            <a:endParaRPr lang="en-GB" dirty="0"/>
          </a:p>
        </p:txBody>
      </p:sp>
    </p:spTree>
    <p:extLst>
      <p:ext uri="{BB962C8B-B14F-4D97-AF65-F5344CB8AC3E}">
        <p14:creationId xmlns:p14="http://schemas.microsoft.com/office/powerpoint/2010/main" val="225408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t>www.id-book.com</a:t>
            </a:r>
          </a:p>
        </p:txBody>
      </p:sp>
      <p:sp>
        <p:nvSpPr>
          <p:cNvPr id="7" name="Slide Number Placeholder 6"/>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2790494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r>
              <a:rPr lang="en-GB" dirty="0"/>
              <a:t>www.id-book.com</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fld id="{A7EA2D8D-44E5-43C4-BBA1-AE3E32EF0894}" type="slidenum">
              <a:rPr lang="en-GB" smtClean="0"/>
              <a:pPr/>
              <a:t>‹#›</a:t>
            </a:fld>
            <a:endParaRPr lang="en-GB" dirty="0"/>
          </a:p>
        </p:txBody>
      </p:sp>
      <p:sp>
        <p:nvSpPr>
          <p:cNvPr id="7" name="Rectangle 6"/>
          <p:cNvSpPr/>
          <p:nvPr userDrawn="1"/>
        </p:nvSpPr>
        <p:spPr>
          <a:xfrm>
            <a:off x="0" y="0"/>
            <a:ext cx="9144000" cy="6858000"/>
          </a:xfrm>
          <a:prstGeom prst="rect">
            <a:avLst/>
          </a:prstGeom>
          <a:no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itle Placeholder 8"/>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370419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Liberation Sans" panose="020B0604020202020204" pitchFamily="34" charset="0"/>
          <a:ea typeface="Liberation Sans" panose="020B0604020202020204" pitchFamily="34" charset="0"/>
          <a:cs typeface="Liberation Sans"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rgbClr val="7030A0"/>
          </a:solidFill>
          <a:latin typeface="Liberation Sans" panose="020B0604020202020204" pitchFamily="34" charset="0"/>
          <a:ea typeface="Liberation Sans" panose="020B0604020202020204" pitchFamily="34" charset="0"/>
          <a:cs typeface="Liberation Sans"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75563" y="4581128"/>
            <a:ext cx="4570081" cy="1077218"/>
          </a:xfrm>
          <a:prstGeom prst="rect">
            <a:avLst/>
          </a:prstGeom>
          <a:noFill/>
        </p:spPr>
        <p:txBody>
          <a:bodyPr wrap="none" rtlCol="0">
            <a:spAutoFit/>
          </a:bodyPr>
          <a:lstStyle/>
          <a:p>
            <a:pPr algn="ctr"/>
            <a:r>
              <a:rPr lang="en-GB" sz="3200" dirty="0">
                <a:solidFill>
                  <a:schemeClr val="accent6">
                    <a:lumMod val="75000"/>
                  </a:schemeClr>
                </a:solidFill>
                <a:latin typeface="Arial" charset="0"/>
                <a:ea typeface="Arial" charset="0"/>
                <a:cs typeface="Arial" charset="0"/>
              </a:rPr>
              <a:t>Chapter 5</a:t>
            </a:r>
          </a:p>
          <a:p>
            <a:pPr algn="ctr"/>
            <a:r>
              <a:rPr lang="en-GB" sz="3200" dirty="0">
                <a:solidFill>
                  <a:schemeClr val="accent6">
                    <a:lumMod val="75000"/>
                  </a:schemeClr>
                </a:solidFill>
                <a:latin typeface="Arial" charset="0"/>
                <a:ea typeface="Arial" charset="0"/>
                <a:cs typeface="Arial" charset="0"/>
              </a:rPr>
              <a:t>SOCIAL INTERACTION</a:t>
            </a:r>
          </a:p>
        </p:txBody>
      </p:sp>
      <p:pic>
        <p:nvPicPr>
          <p:cNvPr id="5" name="Picture 4" descr="Cover of the book Interaction Design, Fifth Edition">
            <a:extLst>
              <a:ext uri="{FF2B5EF4-FFF2-40B4-BE49-F238E27FC236}">
                <a16:creationId xmlns:a16="http://schemas.microsoft.com/office/drawing/2014/main" id="{77AFC0ED-47E6-F343-A5A9-06DC9704DC76}"/>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2975527" y="547785"/>
            <a:ext cx="3192946" cy="4004712"/>
          </a:xfrm>
          <a:prstGeom prst="rect">
            <a:avLst/>
          </a:prstGeom>
        </p:spPr>
      </p:pic>
    </p:spTree>
    <p:extLst>
      <p:ext uri="{BB962C8B-B14F-4D97-AF65-F5344CB8AC3E}">
        <p14:creationId xmlns:p14="http://schemas.microsoft.com/office/powerpoint/2010/main" val="14711855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2"/>
          <p:cNvSpPr>
            <a:spLocks noGrp="1" noChangeArrowheads="1"/>
          </p:cNvSpPr>
          <p:nvPr>
            <p:ph type="title" idx="4294967295"/>
          </p:nvPr>
        </p:nvSpPr>
        <p:spPr>
          <a:xfrm>
            <a:off x="457200" y="274638"/>
            <a:ext cx="8229600" cy="1143000"/>
          </a:xfrm>
          <a:prstGeom prst="rect">
            <a:avLst/>
          </a:prstGeom>
        </p:spPr>
        <p:txBody>
          <a:bodyPr/>
          <a:lstStyle/>
          <a:p>
            <a:pPr eaLnBrk="1" hangingPunct="1"/>
            <a:r>
              <a:rPr lang="en-US" noProof="0" dirty="0">
                <a:latin typeface="+mj-lt"/>
              </a:rPr>
              <a:t>Breakdowns in conversation</a:t>
            </a:r>
          </a:p>
        </p:txBody>
      </p:sp>
      <p:sp>
        <p:nvSpPr>
          <p:cNvPr id="22533" name="Rectangle 3"/>
          <p:cNvSpPr>
            <a:spLocks noGrp="1" noChangeArrowheads="1"/>
          </p:cNvSpPr>
          <p:nvPr>
            <p:ph type="body" idx="4294967295"/>
          </p:nvPr>
        </p:nvSpPr>
        <p:spPr>
          <a:xfrm>
            <a:off x="685800" y="1484784"/>
            <a:ext cx="7848600" cy="4611216"/>
          </a:xfrm>
        </p:spPr>
        <p:txBody>
          <a:bodyPr>
            <a:normAutofit/>
          </a:bodyPr>
          <a:lstStyle/>
          <a:p>
            <a:pPr marL="0" indent="0" eaLnBrk="1" hangingPunct="1">
              <a:lnSpc>
                <a:spcPct val="90000"/>
              </a:lnSpc>
              <a:buNone/>
            </a:pPr>
            <a:r>
              <a:rPr lang="en-US" sz="3600" noProof="0" dirty="0">
                <a:latin typeface="+mn-lt"/>
              </a:rPr>
              <a:t>When someone says something that is misunderstood:</a:t>
            </a:r>
          </a:p>
          <a:p>
            <a:pPr eaLnBrk="1" hangingPunct="1">
              <a:lnSpc>
                <a:spcPct val="90000"/>
              </a:lnSpc>
            </a:pPr>
            <a:endParaRPr lang="en-US" sz="1000" noProof="0" dirty="0">
              <a:latin typeface="+mn-lt"/>
            </a:endParaRPr>
          </a:p>
          <a:p>
            <a:pPr lvl="1" eaLnBrk="1" hangingPunct="1">
              <a:lnSpc>
                <a:spcPct val="90000"/>
              </a:lnSpc>
              <a:buFont typeface="Wingdings" pitchFamily="2" charset="2"/>
              <a:buChar char="§"/>
            </a:pPr>
            <a:r>
              <a:rPr lang="en-US" sz="3200" noProof="0" dirty="0">
                <a:solidFill>
                  <a:schemeClr val="tx1"/>
                </a:solidFill>
                <a:latin typeface="+mn-lt"/>
                <a:ea typeface="ＭＳ Ｐゴシック" charset="0"/>
              </a:rPr>
              <a:t>Speaker will repeat with emphasis:</a:t>
            </a:r>
          </a:p>
          <a:p>
            <a:pPr lvl="1" eaLnBrk="1" hangingPunct="1">
              <a:lnSpc>
                <a:spcPct val="90000"/>
              </a:lnSpc>
            </a:pPr>
            <a:endParaRPr lang="en-US" sz="600" noProof="0" dirty="0">
              <a:solidFill>
                <a:schemeClr val="tx1"/>
              </a:solidFill>
              <a:latin typeface="+mn-lt"/>
              <a:ea typeface="ＭＳ Ｐゴシック" charset="0"/>
            </a:endParaRPr>
          </a:p>
          <a:p>
            <a:pPr lvl="2" eaLnBrk="1" hangingPunct="1">
              <a:lnSpc>
                <a:spcPct val="90000"/>
              </a:lnSpc>
              <a:buFontTx/>
              <a:buNone/>
            </a:pPr>
            <a:r>
              <a:rPr lang="en-US" noProof="0" dirty="0">
                <a:solidFill>
                  <a:schemeClr val="tx1"/>
                </a:solidFill>
                <a:latin typeface="+mn-lt"/>
                <a:ea typeface="ＭＳ Ｐゴシック" charset="0"/>
              </a:rPr>
              <a:t>A: </a:t>
            </a:r>
            <a:r>
              <a:rPr lang="en-US" altLang="ja-JP" noProof="0" dirty="0">
                <a:solidFill>
                  <a:schemeClr val="tx1"/>
                </a:solidFill>
                <a:latin typeface="+mn-lt"/>
                <a:ea typeface="ＭＳ Ｐゴシック" charset="0"/>
              </a:rPr>
              <a:t>“</a:t>
            </a:r>
            <a:r>
              <a:rPr lang="en-US" altLang="ja-JP" dirty="0">
                <a:solidFill>
                  <a:schemeClr val="tx1"/>
                </a:solidFill>
                <a:latin typeface="+mn-lt"/>
                <a:ea typeface="ＭＳ Ｐゴシック" charset="0"/>
              </a:rPr>
              <a:t>T</a:t>
            </a:r>
            <a:r>
              <a:rPr lang="en-US" noProof="0" dirty="0">
                <a:solidFill>
                  <a:schemeClr val="tx1"/>
                </a:solidFill>
                <a:latin typeface="+mn-lt"/>
                <a:ea typeface="ＭＳ Ｐゴシック" charset="0"/>
              </a:rPr>
              <a:t>his one?</a:t>
            </a:r>
            <a:r>
              <a:rPr lang="en-US" altLang="ja-JP" noProof="0" dirty="0">
                <a:solidFill>
                  <a:schemeClr val="tx1"/>
                </a:solidFill>
                <a:latin typeface="+mn-lt"/>
                <a:ea typeface="ＭＳ Ｐゴシック" charset="0"/>
              </a:rPr>
              <a:t>”</a:t>
            </a:r>
            <a:endParaRPr lang="en-US" noProof="0" dirty="0">
              <a:solidFill>
                <a:schemeClr val="tx1"/>
              </a:solidFill>
              <a:latin typeface="+mn-lt"/>
              <a:ea typeface="ＭＳ Ｐゴシック" charset="0"/>
            </a:endParaRPr>
          </a:p>
          <a:p>
            <a:pPr lvl="2" eaLnBrk="1" hangingPunct="1">
              <a:lnSpc>
                <a:spcPct val="90000"/>
              </a:lnSpc>
              <a:buFontTx/>
              <a:buNone/>
            </a:pPr>
            <a:r>
              <a:rPr lang="en-US" noProof="0" dirty="0">
                <a:solidFill>
                  <a:schemeClr val="tx1"/>
                </a:solidFill>
                <a:latin typeface="+mn-lt"/>
                <a:ea typeface="ＭＳ Ｐゴシック" charset="0"/>
              </a:rPr>
              <a:t>B: </a:t>
            </a:r>
            <a:r>
              <a:rPr lang="en-US" altLang="ja-JP" noProof="0" dirty="0">
                <a:solidFill>
                  <a:schemeClr val="tx1"/>
                </a:solidFill>
                <a:latin typeface="+mn-lt"/>
                <a:ea typeface="ＭＳ Ｐゴシック" charset="0"/>
              </a:rPr>
              <a:t>“N</a:t>
            </a:r>
            <a:r>
              <a:rPr lang="en-US" noProof="0" dirty="0">
                <a:solidFill>
                  <a:schemeClr val="tx1"/>
                </a:solidFill>
                <a:latin typeface="+mn-lt"/>
                <a:ea typeface="ＭＳ Ｐゴシック" charset="0"/>
              </a:rPr>
              <a:t>o, I meant that one!</a:t>
            </a:r>
            <a:r>
              <a:rPr lang="en-US" altLang="ja-JP" noProof="0" dirty="0">
                <a:solidFill>
                  <a:schemeClr val="tx1"/>
                </a:solidFill>
                <a:latin typeface="+mn-lt"/>
                <a:ea typeface="ＭＳ Ｐゴシック" charset="0"/>
              </a:rPr>
              <a:t>”</a:t>
            </a:r>
          </a:p>
          <a:p>
            <a:pPr lvl="2" eaLnBrk="1" hangingPunct="1">
              <a:lnSpc>
                <a:spcPct val="90000"/>
              </a:lnSpc>
              <a:buFontTx/>
              <a:buNone/>
            </a:pPr>
            <a:endParaRPr lang="en-US" sz="600" noProof="0" dirty="0">
              <a:solidFill>
                <a:schemeClr val="tx1"/>
              </a:solidFill>
              <a:latin typeface="+mn-lt"/>
              <a:ea typeface="ＭＳ Ｐゴシック" charset="0"/>
            </a:endParaRPr>
          </a:p>
          <a:p>
            <a:pPr lvl="1" eaLnBrk="1" hangingPunct="1">
              <a:lnSpc>
                <a:spcPct val="90000"/>
              </a:lnSpc>
              <a:buFont typeface="Wingdings" pitchFamily="2" charset="2"/>
              <a:buChar char="§"/>
            </a:pPr>
            <a:r>
              <a:rPr lang="en-US" sz="3200" noProof="0" dirty="0">
                <a:solidFill>
                  <a:schemeClr val="tx1"/>
                </a:solidFill>
                <a:latin typeface="+mn-lt"/>
                <a:ea typeface="ＭＳ Ｐゴシック" charset="0"/>
              </a:rPr>
              <a:t>Also use tokens:</a:t>
            </a:r>
          </a:p>
          <a:p>
            <a:pPr lvl="1" eaLnBrk="1" hangingPunct="1">
              <a:lnSpc>
                <a:spcPct val="90000"/>
              </a:lnSpc>
            </a:pPr>
            <a:endParaRPr lang="en-US" sz="600" noProof="0" dirty="0">
              <a:solidFill>
                <a:schemeClr val="tx1"/>
              </a:solidFill>
              <a:latin typeface="+mn-lt"/>
              <a:ea typeface="ＭＳ Ｐゴシック" charset="0"/>
            </a:endParaRPr>
          </a:p>
          <a:p>
            <a:pPr lvl="2" eaLnBrk="1" hangingPunct="1">
              <a:lnSpc>
                <a:spcPct val="90000"/>
              </a:lnSpc>
              <a:buFontTx/>
              <a:buNone/>
            </a:pPr>
            <a:r>
              <a:rPr lang="en-US" noProof="0" dirty="0">
                <a:solidFill>
                  <a:schemeClr val="tx1"/>
                </a:solidFill>
                <a:latin typeface="+mn-lt"/>
                <a:ea typeface="ＭＳ Ｐゴシック" charset="0"/>
              </a:rPr>
              <a:t>Eh? Quoi? Huh? What?</a:t>
            </a:r>
          </a:p>
          <a:p>
            <a:pPr lvl="2" eaLnBrk="1" hangingPunct="1">
              <a:lnSpc>
                <a:spcPct val="90000"/>
              </a:lnSpc>
              <a:buFontTx/>
              <a:buNone/>
            </a:pPr>
            <a:r>
              <a:rPr lang="en-US" sz="2800" noProof="0" dirty="0">
                <a:solidFill>
                  <a:schemeClr val="accent1"/>
                </a:solidFill>
                <a:latin typeface="Liberation Sans"/>
                <a:ea typeface="ＭＳ Ｐゴシック" charset="0"/>
              </a:rPr>
              <a:t>	</a:t>
            </a:r>
          </a:p>
        </p:txBody>
      </p:sp>
      <p:sp>
        <p:nvSpPr>
          <p:cNvPr id="8" name="Slide Number Placeholder 7">
            <a:extLst>
              <a:ext uri="{FF2B5EF4-FFF2-40B4-BE49-F238E27FC236}">
                <a16:creationId xmlns:a16="http://schemas.microsoft.com/office/drawing/2014/main" id="{6DCE72F7-FD8D-7A4B-898E-162F3417C5AB}"/>
              </a:ext>
            </a:extLst>
          </p:cNvPr>
          <p:cNvSpPr>
            <a:spLocks noGrp="1"/>
          </p:cNvSpPr>
          <p:nvPr>
            <p:ph type="sldNum" sz="quarter" idx="12"/>
          </p:nvPr>
        </p:nvSpPr>
        <p:spPr/>
        <p:txBody>
          <a:bodyPr/>
          <a:lstStyle/>
          <a:p>
            <a:fld id="{A7EA2D8D-44E5-43C4-BBA1-AE3E32EF0894}" type="slidenum">
              <a:rPr lang="en-GB" smtClean="0"/>
              <a:t>10</a:t>
            </a:fld>
            <a:endParaRPr lang="en-GB" dirty="0"/>
          </a:p>
        </p:txBody>
      </p:sp>
      <p:sp>
        <p:nvSpPr>
          <p:cNvPr id="9" name="Footer Placeholder 8">
            <a:extLst>
              <a:ext uri="{FF2B5EF4-FFF2-40B4-BE49-F238E27FC236}">
                <a16:creationId xmlns:a16="http://schemas.microsoft.com/office/drawing/2014/main" id="{A4B6FCA8-6D2D-FF4B-AAB2-97F7ACDA7735}"/>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27147267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Rectangle 2"/>
          <p:cNvSpPr>
            <a:spLocks noGrp="1" noChangeArrowheads="1"/>
          </p:cNvSpPr>
          <p:nvPr>
            <p:ph type="title" idx="4294967295"/>
          </p:nvPr>
        </p:nvSpPr>
        <p:spPr>
          <a:xfrm>
            <a:off x="457200" y="274638"/>
            <a:ext cx="8229600" cy="1143000"/>
          </a:xfrm>
          <a:prstGeom prst="rect">
            <a:avLst/>
          </a:prstGeom>
        </p:spPr>
        <p:txBody>
          <a:bodyPr>
            <a:normAutofit fontScale="90000"/>
          </a:bodyPr>
          <a:lstStyle/>
          <a:p>
            <a:pPr eaLnBrk="1" hangingPunct="1"/>
            <a:r>
              <a:rPr lang="en-US" noProof="0" dirty="0">
                <a:latin typeface="+mj-lt"/>
              </a:rPr>
              <a:t>What happens in online  conversations?</a:t>
            </a:r>
          </a:p>
        </p:txBody>
      </p:sp>
      <p:sp>
        <p:nvSpPr>
          <p:cNvPr id="23557" name="Rectangle 3"/>
          <p:cNvSpPr>
            <a:spLocks noGrp="1" noChangeArrowheads="1"/>
          </p:cNvSpPr>
          <p:nvPr>
            <p:ph type="body" idx="4294967295"/>
          </p:nvPr>
        </p:nvSpPr>
        <p:spPr>
          <a:xfrm>
            <a:off x="685800" y="1628800"/>
            <a:ext cx="8001000" cy="4680520"/>
          </a:xfrm>
        </p:spPr>
        <p:txBody>
          <a:bodyPr>
            <a:normAutofit/>
          </a:bodyPr>
          <a:lstStyle/>
          <a:p>
            <a:pPr eaLnBrk="1" hangingPunct="1"/>
            <a:r>
              <a:rPr lang="en-US" noProof="0" dirty="0">
                <a:latin typeface="+mn-lt"/>
              </a:rPr>
              <a:t>Do the same conversational rules apply?</a:t>
            </a:r>
          </a:p>
          <a:p>
            <a:pPr eaLnBrk="1" hangingPunct="1">
              <a:spcBef>
                <a:spcPts val="2400"/>
              </a:spcBef>
            </a:pPr>
            <a:r>
              <a:rPr lang="en-US" noProof="0" dirty="0">
                <a:latin typeface="+mn-lt"/>
              </a:rPr>
              <a:t>Are there different kinds of breakdowns?</a:t>
            </a:r>
          </a:p>
          <a:p>
            <a:pPr eaLnBrk="1" hangingPunct="1">
              <a:spcBef>
                <a:spcPts val="2400"/>
              </a:spcBef>
            </a:pPr>
            <a:r>
              <a:rPr lang="en-US" noProof="0" dirty="0">
                <a:latin typeface="+mn-lt"/>
              </a:rPr>
              <a:t>How do people repair them for:</a:t>
            </a:r>
          </a:p>
          <a:p>
            <a:pPr eaLnBrk="1" hangingPunct="1"/>
            <a:endParaRPr lang="en-US" sz="600" noProof="0" dirty="0">
              <a:latin typeface="+mn-lt"/>
            </a:endParaRPr>
          </a:p>
          <a:p>
            <a:pPr lvl="1" eaLnBrk="1" hangingPunct="1">
              <a:buFont typeface="Wingdings" pitchFamily="2" charset="2"/>
              <a:buChar char="§"/>
            </a:pPr>
            <a:r>
              <a:rPr lang="en-US" sz="2400" noProof="0" dirty="0">
                <a:solidFill>
                  <a:schemeClr val="tx1"/>
                </a:solidFill>
                <a:latin typeface="+mn-lt"/>
                <a:ea typeface="ＭＳ Ｐゴシック" charset="0"/>
              </a:rPr>
              <a:t>Email?</a:t>
            </a:r>
          </a:p>
          <a:p>
            <a:pPr lvl="1" eaLnBrk="1" hangingPunct="1">
              <a:buFont typeface="Wingdings" pitchFamily="2" charset="2"/>
              <a:buChar char="§"/>
            </a:pPr>
            <a:r>
              <a:rPr lang="en-US" sz="2400" noProof="0" dirty="0">
                <a:solidFill>
                  <a:schemeClr val="tx1"/>
                </a:solidFill>
                <a:latin typeface="+mn-lt"/>
                <a:ea typeface="ＭＳ Ｐゴシック" charset="0"/>
              </a:rPr>
              <a:t>Instant messaging?</a:t>
            </a:r>
          </a:p>
          <a:p>
            <a:pPr lvl="1" eaLnBrk="1" hangingPunct="1">
              <a:buFont typeface="Wingdings" pitchFamily="2" charset="2"/>
              <a:buChar char="§"/>
            </a:pPr>
            <a:r>
              <a:rPr lang="en-US" sz="2400" dirty="0">
                <a:solidFill>
                  <a:schemeClr val="tx1"/>
                </a:solidFill>
                <a:latin typeface="+mn-lt"/>
                <a:ea typeface="ＭＳ Ｐゴシック" charset="0"/>
              </a:rPr>
              <a:t>T</a:t>
            </a:r>
            <a:r>
              <a:rPr lang="en-US" sz="2400" noProof="0" dirty="0">
                <a:solidFill>
                  <a:schemeClr val="tx1"/>
                </a:solidFill>
                <a:latin typeface="+mn-lt"/>
                <a:ea typeface="ＭＳ Ｐゴシック" charset="0"/>
              </a:rPr>
              <a:t>exting?</a:t>
            </a:r>
          </a:p>
          <a:p>
            <a:pPr lvl="1" eaLnBrk="1" hangingPunct="1">
              <a:buFont typeface="Wingdings" pitchFamily="2" charset="2"/>
              <a:buChar char="§"/>
            </a:pPr>
            <a:r>
              <a:rPr lang="en-US" sz="2400" noProof="0" dirty="0">
                <a:solidFill>
                  <a:schemeClr val="tx1"/>
                </a:solidFill>
                <a:latin typeface="+mn-lt"/>
                <a:ea typeface="ＭＳ Ｐゴシック" charset="0"/>
              </a:rPr>
              <a:t>Skype or other videoconferencing software?</a:t>
            </a:r>
            <a:endParaRPr lang="en-US" noProof="0" dirty="0">
              <a:solidFill>
                <a:schemeClr val="tx1"/>
              </a:solidFill>
              <a:latin typeface="+mn-lt"/>
              <a:ea typeface="ＭＳ Ｐゴシック" charset="0"/>
            </a:endParaRPr>
          </a:p>
        </p:txBody>
      </p:sp>
      <p:sp>
        <p:nvSpPr>
          <p:cNvPr id="8" name="Slide Number Placeholder 7">
            <a:extLst>
              <a:ext uri="{FF2B5EF4-FFF2-40B4-BE49-F238E27FC236}">
                <a16:creationId xmlns:a16="http://schemas.microsoft.com/office/drawing/2014/main" id="{9679716A-8A96-304D-BA60-EA1BAA0EDD69}"/>
              </a:ext>
            </a:extLst>
          </p:cNvPr>
          <p:cNvSpPr>
            <a:spLocks noGrp="1"/>
          </p:cNvSpPr>
          <p:nvPr>
            <p:ph type="sldNum" sz="quarter" idx="12"/>
          </p:nvPr>
        </p:nvSpPr>
        <p:spPr/>
        <p:txBody>
          <a:bodyPr/>
          <a:lstStyle/>
          <a:p>
            <a:fld id="{A7EA2D8D-44E5-43C4-BBA1-AE3E32EF0894}" type="slidenum">
              <a:rPr lang="en-GB" smtClean="0"/>
              <a:t>11</a:t>
            </a:fld>
            <a:endParaRPr lang="en-GB" dirty="0"/>
          </a:p>
        </p:txBody>
      </p:sp>
      <p:sp>
        <p:nvSpPr>
          <p:cNvPr id="9" name="Footer Placeholder 8">
            <a:extLst>
              <a:ext uri="{FF2B5EF4-FFF2-40B4-BE49-F238E27FC236}">
                <a16:creationId xmlns:a16="http://schemas.microsoft.com/office/drawing/2014/main" id="{A5EE9896-EAA2-A74B-A6C9-0C867FF402B1}"/>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15244520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Rectangle 2"/>
          <p:cNvSpPr>
            <a:spLocks noGrp="1" noChangeArrowheads="1"/>
          </p:cNvSpPr>
          <p:nvPr>
            <p:ph type="title" idx="4294967295"/>
          </p:nvPr>
        </p:nvSpPr>
        <p:spPr>
          <a:xfrm>
            <a:off x="457200" y="274638"/>
            <a:ext cx="8229600" cy="1143000"/>
          </a:xfrm>
          <a:prstGeom prst="rect">
            <a:avLst/>
          </a:prstGeom>
        </p:spPr>
        <p:txBody>
          <a:bodyPr/>
          <a:lstStyle/>
          <a:p>
            <a:pPr eaLnBrk="1" hangingPunct="1"/>
            <a:r>
              <a:rPr lang="en-US" noProof="0" dirty="0">
                <a:latin typeface="+mj-lt"/>
              </a:rPr>
              <a:t>Remote conversations</a:t>
            </a:r>
          </a:p>
        </p:txBody>
      </p:sp>
      <p:sp>
        <p:nvSpPr>
          <p:cNvPr id="25605" name="Rectangle 3"/>
          <p:cNvSpPr>
            <a:spLocks noGrp="1" noChangeArrowheads="1"/>
          </p:cNvSpPr>
          <p:nvPr>
            <p:ph type="body" idx="4294967295"/>
          </p:nvPr>
        </p:nvSpPr>
        <p:spPr/>
        <p:txBody>
          <a:bodyPr/>
          <a:lstStyle/>
          <a:p>
            <a:pPr eaLnBrk="1" hangingPunct="1">
              <a:lnSpc>
                <a:spcPct val="90000"/>
              </a:lnSpc>
            </a:pPr>
            <a:r>
              <a:rPr lang="en-US" noProof="0" dirty="0">
                <a:latin typeface="+mn-lt"/>
              </a:rPr>
              <a:t>Much research on how to support conversations when people are </a:t>
            </a:r>
            <a:r>
              <a:rPr lang="en-US" altLang="ja-JP" noProof="0" dirty="0">
                <a:latin typeface="+mn-lt"/>
              </a:rPr>
              <a:t>‘</a:t>
            </a:r>
            <a:r>
              <a:rPr lang="en-US" noProof="0" dirty="0">
                <a:latin typeface="+mn-lt"/>
              </a:rPr>
              <a:t>at a distance</a:t>
            </a:r>
            <a:r>
              <a:rPr lang="en-US" altLang="ja-JP" noProof="0" dirty="0">
                <a:latin typeface="+mn-lt"/>
              </a:rPr>
              <a:t>’</a:t>
            </a:r>
            <a:r>
              <a:rPr lang="en-US" noProof="0" dirty="0">
                <a:latin typeface="+mn-lt"/>
              </a:rPr>
              <a:t> from each other</a:t>
            </a:r>
          </a:p>
          <a:p>
            <a:pPr eaLnBrk="1" hangingPunct="1">
              <a:lnSpc>
                <a:spcPct val="90000"/>
              </a:lnSpc>
              <a:spcBef>
                <a:spcPts val="2400"/>
              </a:spcBef>
            </a:pPr>
            <a:r>
              <a:rPr lang="en-US" noProof="0" dirty="0">
                <a:latin typeface="+mn-lt"/>
              </a:rPr>
              <a:t>Many applications have been developed</a:t>
            </a:r>
          </a:p>
          <a:p>
            <a:pPr eaLnBrk="1" hangingPunct="1">
              <a:lnSpc>
                <a:spcPct val="90000"/>
              </a:lnSpc>
            </a:pPr>
            <a:endParaRPr lang="en-US" sz="600" noProof="0" dirty="0">
              <a:latin typeface="+mn-lt"/>
            </a:endParaRPr>
          </a:p>
          <a:p>
            <a:pPr lvl="1" eaLnBrk="1" hangingPunct="1">
              <a:lnSpc>
                <a:spcPct val="90000"/>
              </a:lnSpc>
              <a:buFont typeface="Wingdings" pitchFamily="2" charset="2"/>
              <a:buChar char="§"/>
            </a:pPr>
            <a:r>
              <a:rPr lang="en-US" sz="2400" noProof="0" dirty="0">
                <a:solidFill>
                  <a:schemeClr val="tx1"/>
                </a:solidFill>
                <a:latin typeface="+mn-lt"/>
                <a:ea typeface="ＭＳ Ｐゴシック" charset="0"/>
              </a:rPr>
              <a:t>For example, email, videoconferencing, instant messaging, and chatrooms </a:t>
            </a:r>
          </a:p>
          <a:p>
            <a:pPr eaLnBrk="1" hangingPunct="1">
              <a:lnSpc>
                <a:spcPct val="90000"/>
              </a:lnSpc>
              <a:spcBef>
                <a:spcPts val="2400"/>
              </a:spcBef>
            </a:pPr>
            <a:r>
              <a:rPr lang="en-US" noProof="0" dirty="0">
                <a:latin typeface="+mn-lt"/>
              </a:rPr>
              <a:t>Do they mimic or move beyond existing ways of conversing? </a:t>
            </a:r>
          </a:p>
        </p:txBody>
      </p:sp>
      <p:sp>
        <p:nvSpPr>
          <p:cNvPr id="8" name="Slide Number Placeholder 7">
            <a:extLst>
              <a:ext uri="{FF2B5EF4-FFF2-40B4-BE49-F238E27FC236}">
                <a16:creationId xmlns:a16="http://schemas.microsoft.com/office/drawing/2014/main" id="{9AE4BB89-F021-D747-BA68-01498F45E1EF}"/>
              </a:ext>
            </a:extLst>
          </p:cNvPr>
          <p:cNvSpPr>
            <a:spLocks noGrp="1"/>
          </p:cNvSpPr>
          <p:nvPr>
            <p:ph type="sldNum" sz="quarter" idx="12"/>
          </p:nvPr>
        </p:nvSpPr>
        <p:spPr/>
        <p:txBody>
          <a:bodyPr/>
          <a:lstStyle/>
          <a:p>
            <a:fld id="{A7EA2D8D-44E5-43C4-BBA1-AE3E32EF0894}" type="slidenum">
              <a:rPr lang="en-GB" smtClean="0"/>
              <a:t>12</a:t>
            </a:fld>
            <a:endParaRPr lang="en-GB" dirty="0"/>
          </a:p>
        </p:txBody>
      </p:sp>
      <p:sp>
        <p:nvSpPr>
          <p:cNvPr id="9" name="Footer Placeholder 8">
            <a:extLst>
              <a:ext uri="{FF2B5EF4-FFF2-40B4-BE49-F238E27FC236}">
                <a16:creationId xmlns:a16="http://schemas.microsoft.com/office/drawing/2014/main" id="{AA6DCBDC-C0C0-7841-8A1C-72282247C78A}"/>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30534309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5"/>
          <p:cNvSpPr>
            <a:spLocks noGrp="1"/>
          </p:cNvSpPr>
          <p:nvPr>
            <p:ph type="title"/>
          </p:nvPr>
        </p:nvSpPr>
        <p:spPr>
          <a:xfrm>
            <a:off x="1627479" y="260648"/>
            <a:ext cx="5770984" cy="1143000"/>
          </a:xfrm>
        </p:spPr>
        <p:txBody>
          <a:bodyPr>
            <a:normAutofit fontScale="90000"/>
          </a:bodyPr>
          <a:lstStyle/>
          <a:p>
            <a:pPr eaLnBrk="1" hangingPunct="1"/>
            <a:r>
              <a:rPr lang="en-US" noProof="0" dirty="0">
                <a:latin typeface="Verdana" charset="0"/>
              </a:rPr>
              <a:t>Early videophone from the 1960s </a:t>
            </a:r>
          </a:p>
        </p:txBody>
      </p:sp>
      <p:pic>
        <p:nvPicPr>
          <p:cNvPr id="2" name="Picture 1" descr="Photo depicts a woman using one of British Telecom’s early videophones."/>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797758" y="1498584"/>
            <a:ext cx="3430426" cy="4972967"/>
          </a:xfrm>
          <a:prstGeom prst="rect">
            <a:avLst/>
          </a:prstGeom>
        </p:spPr>
      </p:pic>
      <p:sp>
        <p:nvSpPr>
          <p:cNvPr id="9" name="Slide Number Placeholder 8">
            <a:extLst>
              <a:ext uri="{FF2B5EF4-FFF2-40B4-BE49-F238E27FC236}">
                <a16:creationId xmlns:a16="http://schemas.microsoft.com/office/drawing/2014/main" id="{77C70357-9227-0B48-B831-72D237C15110}"/>
              </a:ext>
            </a:extLst>
          </p:cNvPr>
          <p:cNvSpPr>
            <a:spLocks noGrp="1"/>
          </p:cNvSpPr>
          <p:nvPr>
            <p:ph type="sldNum" sz="quarter" idx="12"/>
          </p:nvPr>
        </p:nvSpPr>
        <p:spPr/>
        <p:txBody>
          <a:bodyPr/>
          <a:lstStyle/>
          <a:p>
            <a:fld id="{A7EA2D8D-44E5-43C4-BBA1-AE3E32EF0894}" type="slidenum">
              <a:rPr lang="en-GB" smtClean="0"/>
              <a:t>13</a:t>
            </a:fld>
            <a:endParaRPr lang="en-GB" dirty="0"/>
          </a:p>
        </p:txBody>
      </p:sp>
      <p:sp>
        <p:nvSpPr>
          <p:cNvPr id="10" name="Footer Placeholder 9">
            <a:extLst>
              <a:ext uri="{FF2B5EF4-FFF2-40B4-BE49-F238E27FC236}">
                <a16:creationId xmlns:a16="http://schemas.microsoft.com/office/drawing/2014/main" id="{D33CEEAD-92EA-7F4F-A347-3D015CB0048D}"/>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829625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6" name="Rectangle 2"/>
          <p:cNvSpPr>
            <a:spLocks noGrp="1" noChangeArrowheads="1"/>
          </p:cNvSpPr>
          <p:nvPr>
            <p:ph type="title" idx="4294967295"/>
          </p:nvPr>
        </p:nvSpPr>
        <p:spPr>
          <a:xfrm>
            <a:off x="457200" y="274638"/>
            <a:ext cx="8229600" cy="1143000"/>
          </a:xfrm>
          <a:prstGeom prst="rect">
            <a:avLst/>
          </a:prstGeom>
        </p:spPr>
        <p:txBody>
          <a:bodyPr>
            <a:normAutofit fontScale="90000"/>
          </a:bodyPr>
          <a:lstStyle/>
          <a:p>
            <a:pPr eaLnBrk="1" hangingPunct="1"/>
            <a:r>
              <a:rPr lang="en-US" noProof="0" dirty="0">
                <a:latin typeface="+mj-lt"/>
              </a:rPr>
              <a:t>VideoWindow system </a:t>
            </a:r>
            <a:br>
              <a:rPr lang="en-US" noProof="0" dirty="0">
                <a:latin typeface="+mj-lt"/>
              </a:rPr>
            </a:br>
            <a:r>
              <a:rPr lang="en-US" noProof="0" dirty="0">
                <a:latin typeface="+mj-lt"/>
              </a:rPr>
              <a:t>(Bellcore, 1989)</a:t>
            </a:r>
          </a:p>
        </p:txBody>
      </p:sp>
      <p:sp>
        <p:nvSpPr>
          <p:cNvPr id="28677" name="Rectangle 3"/>
          <p:cNvSpPr>
            <a:spLocks noGrp="1" noChangeArrowheads="1"/>
          </p:cNvSpPr>
          <p:nvPr>
            <p:ph type="body" idx="4294967295"/>
          </p:nvPr>
        </p:nvSpPr>
        <p:spPr>
          <a:xfrm>
            <a:off x="685800" y="1628800"/>
            <a:ext cx="7772400" cy="4695800"/>
          </a:xfrm>
        </p:spPr>
        <p:txBody>
          <a:bodyPr>
            <a:normAutofit/>
          </a:bodyPr>
          <a:lstStyle/>
          <a:p>
            <a:pPr eaLnBrk="1" hangingPunct="1"/>
            <a:r>
              <a:rPr lang="en-US" noProof="0" dirty="0">
                <a:latin typeface="+mn-lt"/>
              </a:rPr>
              <a:t>Shared space that allowed people 50 miles apart to carry on a conversation as if in same room drinking coffee together</a:t>
            </a:r>
          </a:p>
          <a:p>
            <a:pPr eaLnBrk="1" hangingPunct="1">
              <a:spcBef>
                <a:spcPts val="2400"/>
              </a:spcBef>
            </a:pPr>
            <a:r>
              <a:rPr lang="en-US" noProof="0" dirty="0">
                <a:latin typeface="+mn-lt"/>
              </a:rPr>
              <a:t>3 x 8 foot ‘picture-window’ between two sites with video and audio</a:t>
            </a:r>
          </a:p>
          <a:p>
            <a:pPr eaLnBrk="1" hangingPunct="1">
              <a:spcBef>
                <a:spcPts val="2400"/>
              </a:spcBef>
            </a:pPr>
            <a:r>
              <a:rPr lang="en-US" noProof="0" dirty="0">
                <a:latin typeface="+mn-lt"/>
              </a:rPr>
              <a:t>People did interact via the window, but strange things happened (Kraut, 1990)</a:t>
            </a:r>
          </a:p>
        </p:txBody>
      </p:sp>
      <p:sp>
        <p:nvSpPr>
          <p:cNvPr id="8" name="Slide Number Placeholder 7">
            <a:extLst>
              <a:ext uri="{FF2B5EF4-FFF2-40B4-BE49-F238E27FC236}">
                <a16:creationId xmlns:a16="http://schemas.microsoft.com/office/drawing/2014/main" id="{C87A86B8-8E58-8748-ABDB-CACEFEEC5BB8}"/>
              </a:ext>
            </a:extLst>
          </p:cNvPr>
          <p:cNvSpPr>
            <a:spLocks noGrp="1"/>
          </p:cNvSpPr>
          <p:nvPr>
            <p:ph type="sldNum" sz="quarter" idx="12"/>
          </p:nvPr>
        </p:nvSpPr>
        <p:spPr/>
        <p:txBody>
          <a:bodyPr/>
          <a:lstStyle/>
          <a:p>
            <a:fld id="{A7EA2D8D-44E5-43C4-BBA1-AE3E32EF0894}" type="slidenum">
              <a:rPr lang="en-GB" smtClean="0"/>
              <a:t>14</a:t>
            </a:fld>
            <a:endParaRPr lang="en-GB" dirty="0"/>
          </a:p>
        </p:txBody>
      </p:sp>
      <p:sp>
        <p:nvSpPr>
          <p:cNvPr id="9" name="Footer Placeholder 8">
            <a:extLst>
              <a:ext uri="{FF2B5EF4-FFF2-40B4-BE49-F238E27FC236}">
                <a16:creationId xmlns:a16="http://schemas.microsoft.com/office/drawing/2014/main" id="{202025B7-D857-DF4B-B21A-D93CC00A9F57}"/>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9657237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5" name="Rectangle 2"/>
          <p:cNvSpPr>
            <a:spLocks noGrp="1" noChangeArrowheads="1"/>
          </p:cNvSpPr>
          <p:nvPr>
            <p:ph type="title" idx="4294967295"/>
          </p:nvPr>
        </p:nvSpPr>
        <p:spPr>
          <a:xfrm>
            <a:off x="457200" y="274638"/>
            <a:ext cx="8229600" cy="1143000"/>
          </a:xfrm>
          <a:prstGeom prst="rect">
            <a:avLst/>
          </a:prstGeom>
        </p:spPr>
        <p:txBody>
          <a:bodyPr/>
          <a:lstStyle/>
          <a:p>
            <a:pPr eaLnBrk="1" hangingPunct="1"/>
            <a:r>
              <a:rPr lang="en-US" noProof="0" dirty="0">
                <a:latin typeface="+mj-lt"/>
              </a:rPr>
              <a:t>Diagram of VideoWindow in use</a:t>
            </a:r>
          </a:p>
        </p:txBody>
      </p:sp>
      <p:pic>
        <p:nvPicPr>
          <p:cNvPr id="4" name="Picture 3" descr="Illustration of VideoWindow system in use with people communicating through Video conferencing."/>
          <p:cNvPicPr>
            <a:picLocks noChangeAspect="1"/>
          </p:cNvPicPr>
          <p:nvPr/>
        </p:nvPicPr>
        <p:blipFill>
          <a:blip r:embed="rId2"/>
          <a:stretch>
            <a:fillRect/>
          </a:stretch>
        </p:blipFill>
        <p:spPr>
          <a:xfrm>
            <a:off x="1223628" y="1609137"/>
            <a:ext cx="6696744" cy="4500645"/>
          </a:xfrm>
          <a:prstGeom prst="rect">
            <a:avLst/>
          </a:prstGeom>
        </p:spPr>
      </p:pic>
      <p:sp>
        <p:nvSpPr>
          <p:cNvPr id="9" name="Slide Number Placeholder 8">
            <a:extLst>
              <a:ext uri="{FF2B5EF4-FFF2-40B4-BE49-F238E27FC236}">
                <a16:creationId xmlns:a16="http://schemas.microsoft.com/office/drawing/2014/main" id="{C763C07E-B605-1E4D-BB47-4A54AFBE7D5B}"/>
              </a:ext>
            </a:extLst>
          </p:cNvPr>
          <p:cNvSpPr>
            <a:spLocks noGrp="1"/>
          </p:cNvSpPr>
          <p:nvPr>
            <p:ph type="sldNum" sz="quarter" idx="12"/>
          </p:nvPr>
        </p:nvSpPr>
        <p:spPr/>
        <p:txBody>
          <a:bodyPr/>
          <a:lstStyle/>
          <a:p>
            <a:fld id="{A7EA2D8D-44E5-43C4-BBA1-AE3E32EF0894}" type="slidenum">
              <a:rPr lang="en-GB" smtClean="0"/>
              <a:t>15</a:t>
            </a:fld>
            <a:endParaRPr lang="en-GB" dirty="0"/>
          </a:p>
        </p:txBody>
      </p:sp>
      <p:sp>
        <p:nvSpPr>
          <p:cNvPr id="10" name="Footer Placeholder 9">
            <a:extLst>
              <a:ext uri="{FF2B5EF4-FFF2-40B4-BE49-F238E27FC236}">
                <a16:creationId xmlns:a16="http://schemas.microsoft.com/office/drawing/2014/main" id="{096324F7-2E7F-3B4B-8420-BF99FE172464}"/>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3156666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Rectangle 2"/>
          <p:cNvSpPr>
            <a:spLocks noGrp="1" noChangeArrowheads="1"/>
          </p:cNvSpPr>
          <p:nvPr>
            <p:ph type="title" idx="4294967295"/>
          </p:nvPr>
        </p:nvSpPr>
        <p:spPr>
          <a:xfrm>
            <a:off x="457200" y="274638"/>
            <a:ext cx="8229600" cy="1143000"/>
          </a:xfrm>
          <a:prstGeom prst="rect">
            <a:avLst/>
          </a:prstGeom>
        </p:spPr>
        <p:txBody>
          <a:bodyPr>
            <a:noAutofit/>
          </a:bodyPr>
          <a:lstStyle/>
          <a:p>
            <a:pPr eaLnBrk="1" hangingPunct="1"/>
            <a:r>
              <a:rPr lang="en-US" sz="3800" noProof="0" dirty="0">
                <a:latin typeface="+mj-lt"/>
              </a:rPr>
              <a:t>Findings of how VideoWindow System was used</a:t>
            </a:r>
          </a:p>
        </p:txBody>
      </p:sp>
      <mc:AlternateContent xmlns:mc="http://schemas.openxmlformats.org/markup-compatibility/2006" xmlns:a14="http://schemas.microsoft.com/office/drawing/2010/main">
        <mc:Choice Requires="a14">
          <p:sp>
            <p:nvSpPr>
              <p:cNvPr id="31749" name="Rectangle 3"/>
              <p:cNvSpPr>
                <a:spLocks noGrp="1" noChangeArrowheads="1"/>
              </p:cNvSpPr>
              <p:nvPr>
                <p:ph type="body" idx="4294967295"/>
              </p:nvPr>
            </p:nvSpPr>
            <p:spPr>
              <a:xfrm>
                <a:off x="683568" y="2060848"/>
                <a:ext cx="7772400" cy="4176464"/>
              </a:xfrm>
            </p:spPr>
            <p:txBody>
              <a:bodyPr>
                <a:noAutofit/>
              </a:bodyPr>
              <a:lstStyle/>
              <a:p>
                <a:pPr eaLnBrk="1" hangingPunct="1"/>
                <a:r>
                  <a:rPr lang="en-US" sz="2800" noProof="0" dirty="0">
                    <a:latin typeface="+mj-lt"/>
                  </a:rPr>
                  <a:t>Talked constantly about the system</a:t>
                </a:r>
              </a:p>
              <a:p>
                <a:pPr eaLnBrk="1" hangingPunct="1">
                  <a:spcBef>
                    <a:spcPts val="1800"/>
                  </a:spcBef>
                </a:pPr>
                <a:r>
                  <a:rPr lang="en-US" sz="2800" noProof="0" dirty="0">
                    <a:latin typeface="+mj-lt"/>
                  </a:rPr>
                  <a:t>Spoke more to other people in the same room rather than in other room</a:t>
                </a:r>
              </a:p>
              <a:p>
                <a:pPr eaLnBrk="1" hangingPunct="1">
                  <a:spcBef>
                    <a:spcPts val="1800"/>
                  </a:spcBef>
                </a:pPr>
                <a:r>
                  <a:rPr lang="en-US" sz="2800" noProof="0" dirty="0">
                    <a:latin typeface="+mj-lt"/>
                  </a:rPr>
                  <a:t>When trying to get closer to someone in the other place it had opposite effect</a:t>
                </a:r>
                <a14:m>
                  <m:oMath xmlns:m="http://schemas.openxmlformats.org/officeDocument/2006/math">
                    <m:r>
                      <a:rPr lang="en-US" sz="2800" b="0" i="1" noProof="0" smtClean="0">
                        <a:latin typeface="Cambria Math" panose="02040503050406030204" pitchFamily="18" charset="0"/>
                      </a:rPr>
                      <m:t>—</m:t>
                    </m:r>
                  </m:oMath>
                </a14:m>
                <a:r>
                  <a:rPr lang="en-US" sz="2800" noProof="0" dirty="0">
                    <a:latin typeface="+mj-lt"/>
                  </a:rPr>
                  <a:t>participants went out of range of the camera and microphone</a:t>
                </a:r>
              </a:p>
              <a:p>
                <a:pPr eaLnBrk="1" hangingPunct="1">
                  <a:spcBef>
                    <a:spcPts val="1800"/>
                  </a:spcBef>
                </a:pPr>
                <a:r>
                  <a:rPr lang="en-US" sz="2800" noProof="0" dirty="0">
                    <a:latin typeface="+mj-lt"/>
                  </a:rPr>
                  <a:t>No way of monitoring this</a:t>
                </a:r>
              </a:p>
            </p:txBody>
          </p:sp>
        </mc:Choice>
        <mc:Fallback xmlns="">
          <p:sp>
            <p:nvSpPr>
              <p:cNvPr id="31749" name="Rectangle 3"/>
              <p:cNvSpPr>
                <a:spLocks noGrp="1" noRot="1" noChangeAspect="1" noMove="1" noResize="1" noEditPoints="1" noAdjustHandles="1" noChangeArrowheads="1" noChangeShapeType="1" noTextEdit="1"/>
              </p:cNvSpPr>
              <p:nvPr>
                <p:ph type="body" idx="4294967295"/>
              </p:nvPr>
            </p:nvSpPr>
            <p:spPr>
              <a:xfrm>
                <a:off x="683568" y="2060848"/>
                <a:ext cx="7772400" cy="4176464"/>
              </a:xfrm>
              <a:blipFill>
                <a:blip r:embed="rId2"/>
                <a:stretch>
                  <a:fillRect l="-1305" t="-1515" b="-3939"/>
                </a:stretch>
              </a:blipFill>
            </p:spPr>
            <p:txBody>
              <a:bodyPr/>
              <a:lstStyle/>
              <a:p>
                <a:r>
                  <a:rPr lang="en-US">
                    <a:noFill/>
                  </a:rPr>
                  <a:t> </a:t>
                </a:r>
              </a:p>
            </p:txBody>
          </p:sp>
        </mc:Fallback>
      </mc:AlternateContent>
      <p:sp>
        <p:nvSpPr>
          <p:cNvPr id="8" name="Slide Number Placeholder 7">
            <a:extLst>
              <a:ext uri="{FF2B5EF4-FFF2-40B4-BE49-F238E27FC236}">
                <a16:creationId xmlns:a16="http://schemas.microsoft.com/office/drawing/2014/main" id="{469DEBB7-A2E6-524D-A58B-2E1BAD9A1C8B}"/>
              </a:ext>
            </a:extLst>
          </p:cNvPr>
          <p:cNvSpPr>
            <a:spLocks noGrp="1"/>
          </p:cNvSpPr>
          <p:nvPr>
            <p:ph type="sldNum" sz="quarter" idx="12"/>
          </p:nvPr>
        </p:nvSpPr>
        <p:spPr/>
        <p:txBody>
          <a:bodyPr/>
          <a:lstStyle/>
          <a:p>
            <a:fld id="{A7EA2D8D-44E5-43C4-BBA1-AE3E32EF0894}" type="slidenum">
              <a:rPr lang="en-GB" smtClean="0"/>
              <a:t>16</a:t>
            </a:fld>
            <a:endParaRPr lang="en-GB" dirty="0"/>
          </a:p>
        </p:txBody>
      </p:sp>
      <p:sp>
        <p:nvSpPr>
          <p:cNvPr id="9" name="Footer Placeholder 8">
            <a:extLst>
              <a:ext uri="{FF2B5EF4-FFF2-40B4-BE49-F238E27FC236}">
                <a16:creationId xmlns:a16="http://schemas.microsoft.com/office/drawing/2014/main" id="{E4115F95-2D65-4041-AB6E-EB80EF4B4F90}"/>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10379971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noProof="0" dirty="0">
                <a:latin typeface="+mj-lt"/>
              </a:rPr>
              <a:t>Videoconferencing and telepresence rooms</a:t>
            </a:r>
          </a:p>
        </p:txBody>
      </p:sp>
      <p:sp>
        <p:nvSpPr>
          <p:cNvPr id="7" name="Content Placeholder 6"/>
          <p:cNvSpPr>
            <a:spLocks noGrp="1"/>
          </p:cNvSpPr>
          <p:nvPr>
            <p:ph idx="1"/>
          </p:nvPr>
        </p:nvSpPr>
        <p:spPr/>
        <p:txBody>
          <a:bodyPr>
            <a:normAutofit/>
          </a:bodyPr>
          <a:lstStyle/>
          <a:p>
            <a:r>
              <a:rPr lang="en-US" sz="2800" noProof="0" dirty="0">
                <a:latin typeface="+mj-lt"/>
              </a:rPr>
              <a:t>Many to choose from to connect multiple people (for instance, Zoom)</a:t>
            </a:r>
          </a:p>
          <a:p>
            <a:r>
              <a:rPr lang="en-US" sz="2800" noProof="0" dirty="0">
                <a:latin typeface="+mj-lt"/>
              </a:rPr>
              <a:t>Customized telepresence rooms for groups</a:t>
            </a:r>
          </a:p>
        </p:txBody>
      </p:sp>
      <p:pic>
        <p:nvPicPr>
          <p:cNvPr id="8" name="Content Placeholder 5" descr="Photo depicts a telepresence room, with attendees in a room speaking with each other through video conferenci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071481" y="3132442"/>
            <a:ext cx="7001037" cy="3019617"/>
          </a:xfrm>
          <a:prstGeom prst="rect">
            <a:avLst/>
          </a:prstGeom>
        </p:spPr>
      </p:pic>
      <p:sp>
        <p:nvSpPr>
          <p:cNvPr id="11" name="Slide Number Placeholder 10">
            <a:extLst>
              <a:ext uri="{FF2B5EF4-FFF2-40B4-BE49-F238E27FC236}">
                <a16:creationId xmlns:a16="http://schemas.microsoft.com/office/drawing/2014/main" id="{457C2A70-0199-C544-A8B6-4958305AC28D}"/>
              </a:ext>
            </a:extLst>
          </p:cNvPr>
          <p:cNvSpPr>
            <a:spLocks noGrp="1"/>
          </p:cNvSpPr>
          <p:nvPr>
            <p:ph type="sldNum" sz="quarter" idx="12"/>
          </p:nvPr>
        </p:nvSpPr>
        <p:spPr/>
        <p:txBody>
          <a:bodyPr/>
          <a:lstStyle/>
          <a:p>
            <a:fld id="{A7EA2D8D-44E5-43C4-BBA1-AE3E32EF0894}" type="slidenum">
              <a:rPr lang="en-GB" smtClean="0"/>
              <a:t>17</a:t>
            </a:fld>
            <a:endParaRPr lang="en-GB" dirty="0"/>
          </a:p>
        </p:txBody>
      </p:sp>
      <p:sp>
        <p:nvSpPr>
          <p:cNvPr id="12" name="Footer Placeholder 11">
            <a:extLst>
              <a:ext uri="{FF2B5EF4-FFF2-40B4-BE49-F238E27FC236}">
                <a16:creationId xmlns:a16="http://schemas.microsoft.com/office/drawing/2014/main" id="{7FC285E8-D7A3-A742-A4F5-D11366B2B0C2}"/>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20508904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latin typeface="+mj-lt"/>
              </a:rPr>
              <a:t>Telepresence robots</a:t>
            </a:r>
          </a:p>
        </p:txBody>
      </p:sp>
      <p:sp>
        <p:nvSpPr>
          <p:cNvPr id="3" name="Content Placeholder 2"/>
          <p:cNvSpPr>
            <a:spLocks noGrp="1"/>
          </p:cNvSpPr>
          <p:nvPr>
            <p:ph sz="half" idx="1"/>
          </p:nvPr>
        </p:nvSpPr>
        <p:spPr/>
        <p:txBody>
          <a:bodyPr>
            <a:normAutofit fontScale="92500" lnSpcReduction="10000"/>
          </a:bodyPr>
          <a:lstStyle/>
          <a:p>
            <a:pPr marL="0" indent="0">
              <a:buNone/>
            </a:pPr>
            <a:r>
              <a:rPr lang="en-US" noProof="0" dirty="0">
                <a:latin typeface="+mn-lt"/>
              </a:rPr>
              <a:t>Enable people to attend events who could not do so, such as by controlling their robot remotely</a:t>
            </a:r>
          </a:p>
          <a:p>
            <a:pPr lvl="1">
              <a:buFont typeface="Wingdings" pitchFamily="2" charset="2"/>
              <a:buChar char="§"/>
            </a:pPr>
            <a:r>
              <a:rPr lang="en-US" noProof="0" dirty="0">
                <a:solidFill>
                  <a:schemeClr val="tx1"/>
                </a:solidFill>
                <a:latin typeface="+mn-lt"/>
              </a:rPr>
              <a:t>In places such as schools, conferences, and museums</a:t>
            </a:r>
          </a:p>
          <a:p>
            <a:pPr lvl="1">
              <a:buFont typeface="Wingdings" pitchFamily="2" charset="2"/>
              <a:buChar char="§"/>
            </a:pPr>
            <a:r>
              <a:rPr lang="en-US" noProof="0" dirty="0">
                <a:solidFill>
                  <a:schemeClr val="tx1"/>
                </a:solidFill>
                <a:latin typeface="+mn-lt"/>
              </a:rPr>
              <a:t>Early example: Beam+</a:t>
            </a:r>
          </a:p>
          <a:p>
            <a:pPr lvl="1">
              <a:buFont typeface="Wingdings" pitchFamily="2" charset="2"/>
              <a:buChar char="§"/>
            </a:pPr>
            <a:r>
              <a:rPr lang="en-US" noProof="0" dirty="0">
                <a:solidFill>
                  <a:schemeClr val="tx1"/>
                </a:solidFill>
                <a:latin typeface="+mn-lt"/>
              </a:rPr>
              <a:t>Often dressed up to appear like the person to others at the event</a:t>
            </a:r>
          </a:p>
          <a:p>
            <a:pPr lvl="1">
              <a:buFont typeface="Wingdings" pitchFamily="2" charset="2"/>
              <a:buChar char="§"/>
            </a:pPr>
            <a:r>
              <a:rPr lang="en-US" noProof="0" dirty="0">
                <a:solidFill>
                  <a:schemeClr val="tx1"/>
                </a:solidFill>
                <a:latin typeface="+mn-lt"/>
              </a:rPr>
              <a:t>Positive experience of being there</a:t>
            </a:r>
          </a:p>
          <a:p>
            <a:pPr lvl="1"/>
            <a:endParaRPr lang="en-US" noProof="0" dirty="0"/>
          </a:p>
        </p:txBody>
      </p:sp>
      <p:pic>
        <p:nvPicPr>
          <p:cNvPr id="7" name="Picture 6" descr="Photo depicts Susan Lechelt's Beam+ robot given a human touch with cut-out foam arms and a university logo T-shirt."/>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181600" y="1632050"/>
            <a:ext cx="3062808" cy="4083744"/>
          </a:xfrm>
          <a:prstGeom prst="rect">
            <a:avLst/>
          </a:prstGeom>
        </p:spPr>
      </p:pic>
      <p:sp>
        <p:nvSpPr>
          <p:cNvPr id="8" name="TextBox 7"/>
          <p:cNvSpPr txBox="1"/>
          <p:nvPr/>
        </p:nvSpPr>
        <p:spPr>
          <a:xfrm>
            <a:off x="5183656" y="5747644"/>
            <a:ext cx="2993255" cy="646331"/>
          </a:xfrm>
          <a:prstGeom prst="rect">
            <a:avLst/>
          </a:prstGeom>
          <a:noFill/>
        </p:spPr>
        <p:txBody>
          <a:bodyPr wrap="none" rtlCol="0">
            <a:spAutoFit/>
          </a:bodyPr>
          <a:lstStyle/>
          <a:p>
            <a:r>
              <a:rPr lang="en-US" dirty="0"/>
              <a:t>Susan Lechelt at ACM CHI </a:t>
            </a:r>
          </a:p>
          <a:p>
            <a:endParaRPr lang="en-US" dirty="0"/>
          </a:p>
        </p:txBody>
      </p:sp>
      <p:sp>
        <p:nvSpPr>
          <p:cNvPr id="12" name="Slide Number Placeholder 11">
            <a:extLst>
              <a:ext uri="{FF2B5EF4-FFF2-40B4-BE49-F238E27FC236}">
                <a16:creationId xmlns:a16="http://schemas.microsoft.com/office/drawing/2014/main" id="{36F0B671-33BA-054C-A3F4-216DA28BFE31}"/>
              </a:ext>
            </a:extLst>
          </p:cNvPr>
          <p:cNvSpPr>
            <a:spLocks noGrp="1"/>
          </p:cNvSpPr>
          <p:nvPr>
            <p:ph type="sldNum" sz="quarter" idx="12"/>
          </p:nvPr>
        </p:nvSpPr>
        <p:spPr/>
        <p:txBody>
          <a:bodyPr/>
          <a:lstStyle/>
          <a:p>
            <a:fld id="{A7EA2D8D-44E5-43C4-BBA1-AE3E32EF0894}" type="slidenum">
              <a:rPr lang="en-GB" smtClean="0"/>
              <a:t>18</a:t>
            </a:fld>
            <a:endParaRPr lang="en-GB" dirty="0"/>
          </a:p>
        </p:txBody>
      </p:sp>
      <p:sp>
        <p:nvSpPr>
          <p:cNvPr id="13" name="Footer Placeholder 12">
            <a:extLst>
              <a:ext uri="{FF2B5EF4-FFF2-40B4-BE49-F238E27FC236}">
                <a16:creationId xmlns:a16="http://schemas.microsoft.com/office/drawing/2014/main" id="{810E1EBC-C866-C34B-B7FD-DD839E40D361}"/>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733494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0" name="Title 1"/>
          <p:cNvSpPr>
            <a:spLocks noGrp="1"/>
          </p:cNvSpPr>
          <p:nvPr>
            <p:ph type="title" idx="4294967295"/>
          </p:nvPr>
        </p:nvSpPr>
        <p:spPr>
          <a:xfrm>
            <a:off x="457200" y="274638"/>
            <a:ext cx="8229600" cy="1143000"/>
          </a:xfrm>
          <a:prstGeom prst="rect">
            <a:avLst/>
          </a:prstGeom>
        </p:spPr>
        <p:txBody>
          <a:bodyPr>
            <a:normAutofit fontScale="90000"/>
          </a:bodyPr>
          <a:lstStyle/>
          <a:p>
            <a:pPr eaLnBrk="1" hangingPunct="1"/>
            <a:r>
              <a:rPr lang="en-US" noProof="0" dirty="0">
                <a:latin typeface="+mj-lt"/>
              </a:rPr>
              <a:t>Telepresence and social presence</a:t>
            </a:r>
          </a:p>
        </p:txBody>
      </p:sp>
      <p:sp>
        <p:nvSpPr>
          <p:cNvPr id="39941" name="Content Placeholder 2"/>
          <p:cNvSpPr>
            <a:spLocks noGrp="1"/>
          </p:cNvSpPr>
          <p:nvPr>
            <p:ph idx="4294967295"/>
          </p:nvPr>
        </p:nvSpPr>
        <p:spPr/>
        <p:txBody>
          <a:bodyPr>
            <a:normAutofit/>
          </a:bodyPr>
          <a:lstStyle/>
          <a:p>
            <a:pPr eaLnBrk="1" hangingPunct="1"/>
            <a:r>
              <a:rPr lang="en-US" i="1" noProof="0" dirty="0">
                <a:latin typeface="+mn-lt"/>
              </a:rPr>
              <a:t>Telepresence </a:t>
            </a:r>
            <a:r>
              <a:rPr lang="en-US" noProof="0" dirty="0">
                <a:latin typeface="+mn-lt"/>
              </a:rPr>
              <a:t>refers to one party being present with another party, who is present in a physical space, such as a meeting room</a:t>
            </a:r>
            <a:endParaRPr lang="en-US" i="1" noProof="0" dirty="0">
              <a:latin typeface="+mn-lt"/>
            </a:endParaRPr>
          </a:p>
          <a:p>
            <a:pPr eaLnBrk="1" hangingPunct="1"/>
            <a:r>
              <a:rPr lang="en-US" i="1" noProof="0" dirty="0">
                <a:latin typeface="+mn-lt"/>
              </a:rPr>
              <a:t>Social presence </a:t>
            </a:r>
            <a:r>
              <a:rPr lang="en-US" noProof="0" dirty="0">
                <a:latin typeface="+mn-lt"/>
              </a:rPr>
              <a:t>refers to the feeling of being there with a real person when in virtual reality</a:t>
            </a:r>
          </a:p>
          <a:p>
            <a:pPr eaLnBrk="1" hangingPunct="1"/>
            <a:endParaRPr lang="en-US" sz="800" noProof="0" dirty="0">
              <a:solidFill>
                <a:schemeClr val="accent1"/>
              </a:solidFill>
              <a:latin typeface="Liberation Sans"/>
              <a:ea typeface="ＭＳ Ｐゴシック" charset="0"/>
            </a:endParaRPr>
          </a:p>
          <a:p>
            <a:pPr eaLnBrk="1" hangingPunct="1"/>
            <a:endParaRPr lang="en-US" noProof="0" dirty="0">
              <a:latin typeface="Liberation Sans"/>
            </a:endParaRPr>
          </a:p>
        </p:txBody>
      </p:sp>
      <p:sp>
        <p:nvSpPr>
          <p:cNvPr id="8" name="Slide Number Placeholder 7">
            <a:extLst>
              <a:ext uri="{FF2B5EF4-FFF2-40B4-BE49-F238E27FC236}">
                <a16:creationId xmlns:a16="http://schemas.microsoft.com/office/drawing/2014/main" id="{886934F2-057E-254F-857B-899B817C3E02}"/>
              </a:ext>
            </a:extLst>
          </p:cNvPr>
          <p:cNvSpPr>
            <a:spLocks noGrp="1"/>
          </p:cNvSpPr>
          <p:nvPr>
            <p:ph type="sldNum" sz="quarter" idx="12"/>
          </p:nvPr>
        </p:nvSpPr>
        <p:spPr/>
        <p:txBody>
          <a:bodyPr/>
          <a:lstStyle/>
          <a:p>
            <a:fld id="{A7EA2D8D-44E5-43C4-BBA1-AE3E32EF0894}" type="slidenum">
              <a:rPr lang="en-GB" smtClean="0"/>
              <a:t>19</a:t>
            </a:fld>
            <a:endParaRPr lang="en-GB" dirty="0"/>
          </a:p>
        </p:txBody>
      </p:sp>
      <p:sp>
        <p:nvSpPr>
          <p:cNvPr id="9" name="Footer Placeholder 8">
            <a:extLst>
              <a:ext uri="{FF2B5EF4-FFF2-40B4-BE49-F238E27FC236}">
                <a16:creationId xmlns:a16="http://schemas.microsoft.com/office/drawing/2014/main" id="{6889FB7A-F8B1-6244-9C89-BB34C3CCBF0A}"/>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13075316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p:cNvSpPr>
            <a:spLocks noGrp="1" noChangeArrowheads="1"/>
          </p:cNvSpPr>
          <p:nvPr>
            <p:ph type="title" idx="4294967295"/>
          </p:nvPr>
        </p:nvSpPr>
        <p:spPr>
          <a:xfrm>
            <a:off x="457200" y="274638"/>
            <a:ext cx="8229600" cy="1143000"/>
          </a:xfrm>
          <a:prstGeom prst="rect">
            <a:avLst/>
          </a:prstGeom>
        </p:spPr>
        <p:txBody>
          <a:bodyPr/>
          <a:lstStyle/>
          <a:p>
            <a:pPr eaLnBrk="1" hangingPunct="1"/>
            <a:r>
              <a:rPr lang="en-US" noProof="0" dirty="0">
                <a:latin typeface="+mj-lt"/>
              </a:rPr>
              <a:t>Overview</a:t>
            </a:r>
          </a:p>
        </p:txBody>
      </p:sp>
      <p:sp>
        <p:nvSpPr>
          <p:cNvPr id="15365" name="Rectangle 3"/>
          <p:cNvSpPr>
            <a:spLocks noGrp="1" noChangeArrowheads="1"/>
          </p:cNvSpPr>
          <p:nvPr>
            <p:ph type="body" idx="4294967295"/>
          </p:nvPr>
        </p:nvSpPr>
        <p:spPr/>
        <p:txBody>
          <a:bodyPr>
            <a:noAutofit/>
          </a:bodyPr>
          <a:lstStyle/>
          <a:p>
            <a:pPr eaLnBrk="1" hangingPunct="1">
              <a:lnSpc>
                <a:spcPct val="90000"/>
              </a:lnSpc>
              <a:spcBef>
                <a:spcPts val="1800"/>
              </a:spcBef>
            </a:pPr>
            <a:r>
              <a:rPr lang="en-US" sz="2800" noProof="0" dirty="0">
                <a:latin typeface="+mn-lt"/>
              </a:rPr>
              <a:t>What is meant by social interaction</a:t>
            </a:r>
          </a:p>
          <a:p>
            <a:pPr eaLnBrk="1" hangingPunct="1">
              <a:lnSpc>
                <a:spcPct val="90000"/>
              </a:lnSpc>
              <a:spcBef>
                <a:spcPts val="1800"/>
              </a:spcBef>
            </a:pPr>
            <a:r>
              <a:rPr lang="en-US" sz="2800" noProof="0" dirty="0">
                <a:latin typeface="+mn-lt"/>
              </a:rPr>
              <a:t>The social mechanisms used in conversations</a:t>
            </a:r>
          </a:p>
          <a:p>
            <a:pPr eaLnBrk="1" hangingPunct="1">
              <a:lnSpc>
                <a:spcPct val="90000"/>
              </a:lnSpc>
              <a:spcBef>
                <a:spcPts val="1800"/>
              </a:spcBef>
            </a:pPr>
            <a:r>
              <a:rPr lang="en-US" sz="2800" noProof="0" dirty="0">
                <a:latin typeface="+mn-lt"/>
              </a:rPr>
              <a:t>What is meant by social presence</a:t>
            </a:r>
          </a:p>
          <a:p>
            <a:pPr eaLnBrk="1" hangingPunct="1">
              <a:lnSpc>
                <a:spcPct val="90000"/>
              </a:lnSpc>
              <a:spcBef>
                <a:spcPts val="1800"/>
              </a:spcBef>
            </a:pPr>
            <a:r>
              <a:rPr lang="en-US" sz="2800" noProof="0" dirty="0">
                <a:latin typeface="+mn-lt"/>
              </a:rPr>
              <a:t>Overview of technologies for supporting social interaction</a:t>
            </a:r>
          </a:p>
          <a:p>
            <a:pPr eaLnBrk="1" hangingPunct="1">
              <a:lnSpc>
                <a:spcPct val="90000"/>
              </a:lnSpc>
              <a:spcBef>
                <a:spcPts val="1800"/>
              </a:spcBef>
            </a:pPr>
            <a:r>
              <a:rPr lang="en-US" sz="2800" noProof="0" dirty="0">
                <a:latin typeface="+mn-lt"/>
              </a:rPr>
              <a:t>How has social media changed how we keep in touch</a:t>
            </a:r>
          </a:p>
          <a:p>
            <a:pPr eaLnBrk="1" hangingPunct="1">
              <a:lnSpc>
                <a:spcPct val="90000"/>
              </a:lnSpc>
              <a:spcBef>
                <a:spcPts val="1800"/>
              </a:spcBef>
            </a:pPr>
            <a:r>
              <a:rPr lang="en-US" sz="2800" noProof="0" dirty="0">
                <a:latin typeface="+mn-lt"/>
              </a:rPr>
              <a:t>New social phenomenon arising from being able to connect online</a:t>
            </a:r>
          </a:p>
        </p:txBody>
      </p:sp>
      <p:sp>
        <p:nvSpPr>
          <p:cNvPr id="9" name="Slide Number Placeholder 8">
            <a:extLst>
              <a:ext uri="{FF2B5EF4-FFF2-40B4-BE49-F238E27FC236}">
                <a16:creationId xmlns:a16="http://schemas.microsoft.com/office/drawing/2014/main" id="{D26D9193-859B-0E45-A225-144B5CF102D6}"/>
              </a:ext>
            </a:extLst>
          </p:cNvPr>
          <p:cNvSpPr>
            <a:spLocks noGrp="1"/>
          </p:cNvSpPr>
          <p:nvPr>
            <p:ph type="sldNum" sz="quarter" idx="12"/>
          </p:nvPr>
        </p:nvSpPr>
        <p:spPr/>
        <p:txBody>
          <a:bodyPr/>
          <a:lstStyle/>
          <a:p>
            <a:fld id="{A7EA2D8D-44E5-43C4-BBA1-AE3E32EF0894}" type="slidenum">
              <a:rPr lang="en-GB" smtClean="0"/>
              <a:t>2</a:t>
            </a:fld>
            <a:endParaRPr lang="en-GB" dirty="0"/>
          </a:p>
        </p:txBody>
      </p:sp>
      <p:sp>
        <p:nvSpPr>
          <p:cNvPr id="10" name="Footer Placeholder 9">
            <a:extLst>
              <a:ext uri="{FF2B5EF4-FFF2-40B4-BE49-F238E27FC236}">
                <a16:creationId xmlns:a16="http://schemas.microsoft.com/office/drawing/2014/main" id="{93CC453E-CCBF-714F-AB0F-B4D0492F3BBE}"/>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9480710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noProof="0" dirty="0">
                <a:latin typeface="+mj-lt"/>
              </a:rPr>
              <a:t>Facebook’s vision of socializing in a 3D world using VR</a:t>
            </a:r>
          </a:p>
        </p:txBody>
      </p:sp>
      <p:sp>
        <p:nvSpPr>
          <p:cNvPr id="5" name="Content Placeholder 4"/>
          <p:cNvSpPr>
            <a:spLocks noGrp="1"/>
          </p:cNvSpPr>
          <p:nvPr>
            <p:ph idx="1"/>
          </p:nvPr>
        </p:nvSpPr>
        <p:spPr/>
        <p:txBody>
          <a:bodyPr>
            <a:normAutofit fontScale="85000" lnSpcReduction="20000"/>
          </a:bodyPr>
          <a:lstStyle/>
          <a:p>
            <a:endParaRPr lang="en-US" noProof="0" dirty="0"/>
          </a:p>
          <a:p>
            <a:endParaRPr lang="en-US" noProof="0" dirty="0"/>
          </a:p>
          <a:p>
            <a:endParaRPr lang="en-US" noProof="0" dirty="0"/>
          </a:p>
          <a:p>
            <a:endParaRPr lang="en-US" noProof="0" dirty="0"/>
          </a:p>
          <a:p>
            <a:endParaRPr lang="en-US" noProof="0" dirty="0"/>
          </a:p>
          <a:p>
            <a:endParaRPr lang="en-US" noProof="0" dirty="0"/>
          </a:p>
          <a:p>
            <a:endParaRPr lang="en-US" noProof="0" dirty="0"/>
          </a:p>
          <a:p>
            <a:endParaRPr lang="en-US" sz="2600" noProof="0" dirty="0">
              <a:latin typeface="+mn-lt"/>
            </a:endParaRPr>
          </a:p>
          <a:p>
            <a:r>
              <a:rPr lang="en-US" sz="2800" noProof="0" dirty="0">
                <a:latin typeface="+mn-lt"/>
              </a:rPr>
              <a:t>Two avatars talking at a virtual table </a:t>
            </a:r>
          </a:p>
          <a:p>
            <a:pPr>
              <a:spcBef>
                <a:spcPts val="2400"/>
              </a:spcBef>
            </a:pPr>
            <a:r>
              <a:rPr lang="en-US" sz="2800" noProof="0" dirty="0">
                <a:latin typeface="+mn-lt"/>
              </a:rPr>
              <a:t>Users experience each other through donning VR headsets</a:t>
            </a:r>
          </a:p>
        </p:txBody>
      </p:sp>
      <p:pic>
        <p:nvPicPr>
          <p:cNvPr id="6" name="Picture 5" descr="Cartoon illustration of Facebook's vision of socializing in a 3D world."/>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068860" y="1647825"/>
            <a:ext cx="4615979" cy="3077319"/>
          </a:xfrm>
          <a:prstGeom prst="rect">
            <a:avLst/>
          </a:prstGeom>
        </p:spPr>
      </p:pic>
      <p:sp>
        <p:nvSpPr>
          <p:cNvPr id="11" name="Slide Number Placeholder 10">
            <a:extLst>
              <a:ext uri="{FF2B5EF4-FFF2-40B4-BE49-F238E27FC236}">
                <a16:creationId xmlns:a16="http://schemas.microsoft.com/office/drawing/2014/main" id="{EA2B5798-506D-604F-8830-478507DC0543}"/>
              </a:ext>
            </a:extLst>
          </p:cNvPr>
          <p:cNvSpPr>
            <a:spLocks noGrp="1"/>
          </p:cNvSpPr>
          <p:nvPr>
            <p:ph type="sldNum" sz="quarter" idx="12"/>
          </p:nvPr>
        </p:nvSpPr>
        <p:spPr/>
        <p:txBody>
          <a:bodyPr/>
          <a:lstStyle/>
          <a:p>
            <a:fld id="{A7EA2D8D-44E5-43C4-BBA1-AE3E32EF0894}" type="slidenum">
              <a:rPr lang="en-GB" smtClean="0"/>
              <a:t>20</a:t>
            </a:fld>
            <a:endParaRPr lang="en-GB" dirty="0"/>
          </a:p>
        </p:txBody>
      </p:sp>
      <p:sp>
        <p:nvSpPr>
          <p:cNvPr id="12" name="Footer Placeholder 11">
            <a:extLst>
              <a:ext uri="{FF2B5EF4-FFF2-40B4-BE49-F238E27FC236}">
                <a16:creationId xmlns:a16="http://schemas.microsoft.com/office/drawing/2014/main" id="{DF28539C-278A-5F4D-9792-6F6406979A2C}"/>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10448987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8" name="Title 1"/>
          <p:cNvSpPr>
            <a:spLocks noGrp="1"/>
          </p:cNvSpPr>
          <p:nvPr>
            <p:ph type="title" idx="4294967295"/>
          </p:nvPr>
        </p:nvSpPr>
        <p:spPr>
          <a:xfrm>
            <a:off x="457200" y="274638"/>
            <a:ext cx="8229600" cy="1143000"/>
          </a:xfrm>
          <a:prstGeom prst="rect">
            <a:avLst/>
          </a:prstGeom>
        </p:spPr>
        <p:txBody>
          <a:bodyPr>
            <a:normAutofit fontScale="90000"/>
          </a:bodyPr>
          <a:lstStyle/>
          <a:p>
            <a:pPr eaLnBrk="1" hangingPunct="1"/>
            <a:r>
              <a:rPr lang="en-US" noProof="0" dirty="0">
                <a:latin typeface="+mj-lt"/>
              </a:rPr>
              <a:t>How much realism and immersion are necessary..?</a:t>
            </a:r>
          </a:p>
        </p:txBody>
      </p:sp>
      <p:sp>
        <p:nvSpPr>
          <p:cNvPr id="47109" name="Content Placeholder 2"/>
          <p:cNvSpPr>
            <a:spLocks noGrp="1"/>
          </p:cNvSpPr>
          <p:nvPr>
            <p:ph idx="4294967295"/>
          </p:nvPr>
        </p:nvSpPr>
        <p:spPr/>
        <p:txBody>
          <a:bodyPr>
            <a:normAutofit/>
          </a:bodyPr>
          <a:lstStyle/>
          <a:p>
            <a:pPr eaLnBrk="1" hangingPunct="1"/>
            <a:r>
              <a:rPr lang="en-US" noProof="0" dirty="0">
                <a:latin typeface="+mn-lt"/>
              </a:rPr>
              <a:t>…in telepresence to make it compelling? </a:t>
            </a:r>
          </a:p>
          <a:p>
            <a:pPr eaLnBrk="1" hangingPunct="1">
              <a:spcBef>
                <a:spcPts val="2400"/>
              </a:spcBef>
            </a:pPr>
            <a:r>
              <a:rPr lang="en-US" i="1" noProof="0" dirty="0">
                <a:latin typeface="+mn-lt"/>
              </a:rPr>
              <a:t>Telepresence rooms</a:t>
            </a:r>
            <a:r>
              <a:rPr lang="en-US" noProof="0" dirty="0">
                <a:latin typeface="+mn-lt"/>
              </a:rPr>
              <a:t> try to make remote people appear to be life-like </a:t>
            </a:r>
          </a:p>
          <a:p>
            <a:pPr lvl="1">
              <a:spcBef>
                <a:spcPts val="1200"/>
              </a:spcBef>
              <a:buFont typeface="Wingdings" pitchFamily="2" charset="2"/>
              <a:buChar char="§"/>
            </a:pPr>
            <a:r>
              <a:rPr lang="en-US" dirty="0">
                <a:solidFill>
                  <a:schemeClr val="tx1"/>
                </a:solidFill>
                <a:latin typeface="+mn-lt"/>
              </a:rPr>
              <a:t>U</a:t>
            </a:r>
            <a:r>
              <a:rPr lang="en-US" noProof="0" dirty="0">
                <a:solidFill>
                  <a:schemeClr val="tx1"/>
                </a:solidFill>
                <a:latin typeface="+mn-lt"/>
              </a:rPr>
              <a:t>se multiple high definition cameras with eye-tracking features and directional microphones</a:t>
            </a:r>
          </a:p>
          <a:p>
            <a:pPr eaLnBrk="1" hangingPunct="1">
              <a:spcBef>
                <a:spcPts val="2400"/>
              </a:spcBef>
            </a:pPr>
            <a:r>
              <a:rPr lang="en-US" noProof="0" dirty="0">
                <a:latin typeface="+mn-lt"/>
              </a:rPr>
              <a:t>Does FaceTime have as much presence as more high definition settings?</a:t>
            </a:r>
          </a:p>
          <a:p>
            <a:pPr lvl="1" eaLnBrk="1" hangingPunct="1"/>
            <a:endParaRPr lang="en-US" noProof="0" dirty="0">
              <a:latin typeface="Liberation Sans"/>
              <a:ea typeface="ＭＳ Ｐゴシック" charset="0"/>
            </a:endParaRPr>
          </a:p>
        </p:txBody>
      </p:sp>
      <p:sp>
        <p:nvSpPr>
          <p:cNvPr id="8" name="Slide Number Placeholder 7">
            <a:extLst>
              <a:ext uri="{FF2B5EF4-FFF2-40B4-BE49-F238E27FC236}">
                <a16:creationId xmlns:a16="http://schemas.microsoft.com/office/drawing/2014/main" id="{D3FE4CD6-C37F-8F4A-B694-248F619B1558}"/>
              </a:ext>
            </a:extLst>
          </p:cNvPr>
          <p:cNvSpPr>
            <a:spLocks noGrp="1"/>
          </p:cNvSpPr>
          <p:nvPr>
            <p:ph type="sldNum" sz="quarter" idx="12"/>
          </p:nvPr>
        </p:nvSpPr>
        <p:spPr/>
        <p:txBody>
          <a:bodyPr/>
          <a:lstStyle/>
          <a:p>
            <a:fld id="{A7EA2D8D-44E5-43C4-BBA1-AE3E32EF0894}" type="slidenum">
              <a:rPr lang="en-GB" smtClean="0"/>
              <a:t>21</a:t>
            </a:fld>
            <a:endParaRPr lang="en-GB" dirty="0"/>
          </a:p>
        </p:txBody>
      </p:sp>
      <p:sp>
        <p:nvSpPr>
          <p:cNvPr id="9" name="Footer Placeholder 8">
            <a:extLst>
              <a:ext uri="{FF2B5EF4-FFF2-40B4-BE49-F238E27FC236}">
                <a16:creationId xmlns:a16="http://schemas.microsoft.com/office/drawing/2014/main" id="{552CEC04-0F57-E94A-8BCA-FB7C8E0C75F2}"/>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40662635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0" name="Title 1"/>
          <p:cNvSpPr>
            <a:spLocks noGrp="1"/>
          </p:cNvSpPr>
          <p:nvPr>
            <p:ph type="title"/>
          </p:nvPr>
        </p:nvSpPr>
        <p:spPr>
          <a:prstGeom prst="rect">
            <a:avLst/>
          </a:prstGeom>
        </p:spPr>
        <p:txBody>
          <a:bodyPr/>
          <a:lstStyle/>
          <a:p>
            <a:pPr eaLnBrk="1" hangingPunct="1"/>
            <a:r>
              <a:rPr lang="en-US" noProof="0" dirty="0">
                <a:latin typeface="+mj-lt"/>
              </a:rPr>
              <a:t>What is co-presence?</a:t>
            </a:r>
          </a:p>
        </p:txBody>
      </p:sp>
      <p:sp>
        <p:nvSpPr>
          <p:cNvPr id="50181" name="Content Placeholder 2"/>
          <p:cNvSpPr>
            <a:spLocks noGrp="1"/>
          </p:cNvSpPr>
          <p:nvPr>
            <p:ph sz="half" idx="1"/>
          </p:nvPr>
        </p:nvSpPr>
        <p:spPr/>
        <p:txBody>
          <a:bodyPr>
            <a:normAutofit fontScale="92500" lnSpcReduction="10000"/>
          </a:bodyPr>
          <a:lstStyle/>
          <a:p>
            <a:pPr eaLnBrk="1" hangingPunct="1"/>
            <a:r>
              <a:rPr lang="en-US" sz="3000" noProof="0" dirty="0">
                <a:latin typeface="+mn-lt"/>
              </a:rPr>
              <a:t>Co-located groups who want to collaborate </a:t>
            </a:r>
          </a:p>
          <a:p>
            <a:r>
              <a:rPr lang="en-US" sz="3000" noProof="0" dirty="0">
                <a:latin typeface="+mn-lt"/>
              </a:rPr>
              <a:t>Many technologies have been designed to: </a:t>
            </a:r>
          </a:p>
          <a:p>
            <a:pPr lvl="1">
              <a:buFont typeface="Wingdings" pitchFamily="2" charset="2"/>
              <a:buChar char="§"/>
            </a:pPr>
            <a:r>
              <a:rPr lang="en-US" sz="2400" noProof="0" dirty="0">
                <a:solidFill>
                  <a:schemeClr val="tx1"/>
                </a:solidFill>
                <a:latin typeface="+mn-lt"/>
              </a:rPr>
              <a:t>Enable groups to work, learn and socialize more effectively together</a:t>
            </a:r>
          </a:p>
          <a:p>
            <a:pPr lvl="1" eaLnBrk="1" hangingPunct="1">
              <a:buFont typeface="Wingdings" pitchFamily="2" charset="2"/>
              <a:buChar char="§"/>
            </a:pPr>
            <a:r>
              <a:rPr lang="en-US" sz="2400" noProof="0" dirty="0">
                <a:solidFill>
                  <a:schemeClr val="tx1"/>
                </a:solidFill>
                <a:latin typeface="+mn-lt"/>
              </a:rPr>
              <a:t>For example, tabletops, whiteboards, and public displays</a:t>
            </a:r>
          </a:p>
          <a:p>
            <a:pPr eaLnBrk="1" hangingPunct="1"/>
            <a:endParaRPr lang="en-US" sz="2400" noProof="0" dirty="0">
              <a:latin typeface="Liberation Sans"/>
            </a:endParaRPr>
          </a:p>
        </p:txBody>
      </p:sp>
      <p:pic>
        <p:nvPicPr>
          <p:cNvPr id="4" name="Picture 3" descr="Woman interactining with large digital display panel to enable co-presence."/>
          <p:cNvPicPr>
            <a:picLocks noChangeAspect="1"/>
          </p:cNvPicPr>
          <p:nvPr/>
        </p:nvPicPr>
        <p:blipFill>
          <a:blip r:embed="rId2"/>
          <a:stretch>
            <a:fillRect/>
          </a:stretch>
        </p:blipFill>
        <p:spPr>
          <a:xfrm>
            <a:off x="4753784" y="2276872"/>
            <a:ext cx="3827431" cy="2840197"/>
          </a:xfrm>
          <a:prstGeom prst="rect">
            <a:avLst/>
          </a:prstGeom>
        </p:spPr>
      </p:pic>
      <p:sp>
        <p:nvSpPr>
          <p:cNvPr id="9" name="Slide Number Placeholder 8">
            <a:extLst>
              <a:ext uri="{FF2B5EF4-FFF2-40B4-BE49-F238E27FC236}">
                <a16:creationId xmlns:a16="http://schemas.microsoft.com/office/drawing/2014/main" id="{3F4DF398-4E8C-BB46-B645-481B17B3B798}"/>
              </a:ext>
            </a:extLst>
          </p:cNvPr>
          <p:cNvSpPr>
            <a:spLocks noGrp="1"/>
          </p:cNvSpPr>
          <p:nvPr>
            <p:ph type="sldNum" sz="quarter" idx="12"/>
          </p:nvPr>
        </p:nvSpPr>
        <p:spPr/>
        <p:txBody>
          <a:bodyPr/>
          <a:lstStyle/>
          <a:p>
            <a:fld id="{A7EA2D8D-44E5-43C4-BBA1-AE3E32EF0894}" type="slidenum">
              <a:rPr lang="en-GB" smtClean="0"/>
              <a:t>22</a:t>
            </a:fld>
            <a:endParaRPr lang="en-GB" dirty="0"/>
          </a:p>
        </p:txBody>
      </p:sp>
      <p:sp>
        <p:nvSpPr>
          <p:cNvPr id="10" name="Footer Placeholder 9">
            <a:extLst>
              <a:ext uri="{FF2B5EF4-FFF2-40B4-BE49-F238E27FC236}">
                <a16:creationId xmlns:a16="http://schemas.microsoft.com/office/drawing/2014/main" id="{039E78BF-F7D1-3D4E-BF09-190C89ED944A}"/>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10262232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6" name="Rectangle 2"/>
          <p:cNvSpPr>
            <a:spLocks noGrp="1" noChangeArrowheads="1"/>
          </p:cNvSpPr>
          <p:nvPr>
            <p:ph type="title" idx="4294967295"/>
          </p:nvPr>
        </p:nvSpPr>
        <p:spPr>
          <a:xfrm>
            <a:off x="457200" y="274638"/>
            <a:ext cx="8229600" cy="1143000"/>
          </a:xfrm>
          <a:prstGeom prst="rect">
            <a:avLst/>
          </a:prstGeom>
        </p:spPr>
        <p:txBody>
          <a:bodyPr/>
          <a:lstStyle/>
          <a:p>
            <a:pPr eaLnBrk="1" hangingPunct="1"/>
            <a:r>
              <a:rPr lang="en-US" noProof="0" dirty="0">
                <a:latin typeface="+mj-lt"/>
              </a:rPr>
              <a:t>Coordination mechanisms</a:t>
            </a:r>
          </a:p>
        </p:txBody>
      </p:sp>
      <p:sp>
        <p:nvSpPr>
          <p:cNvPr id="49157" name="Rectangle 3"/>
          <p:cNvSpPr>
            <a:spLocks noGrp="1" noChangeArrowheads="1"/>
          </p:cNvSpPr>
          <p:nvPr>
            <p:ph type="body" idx="4294967295"/>
          </p:nvPr>
        </p:nvSpPr>
        <p:spPr/>
        <p:txBody>
          <a:bodyPr/>
          <a:lstStyle/>
          <a:p>
            <a:pPr eaLnBrk="1" hangingPunct="1"/>
            <a:r>
              <a:rPr lang="en-US" sz="2800" noProof="0" dirty="0">
                <a:latin typeface="+mj-lt"/>
              </a:rPr>
              <a:t>When a group of people act or interact together, they need to coordinate themselves</a:t>
            </a:r>
          </a:p>
          <a:p>
            <a:pPr lvl="1" eaLnBrk="1" hangingPunct="1">
              <a:spcBef>
                <a:spcPts val="1200"/>
              </a:spcBef>
              <a:buFont typeface="Wingdings" pitchFamily="2" charset="2"/>
              <a:buChar char="§"/>
            </a:pPr>
            <a:r>
              <a:rPr lang="en-US" sz="2400" noProof="0" dirty="0">
                <a:solidFill>
                  <a:schemeClr val="tx1"/>
                </a:solidFill>
                <a:latin typeface="+mj-lt"/>
                <a:ea typeface="ＭＳ Ｐゴシック" charset="0"/>
              </a:rPr>
              <a:t>For example, when playing football or navigating a ship</a:t>
            </a:r>
          </a:p>
          <a:p>
            <a:pPr lvl="1" eaLnBrk="1" hangingPunct="1"/>
            <a:endParaRPr lang="en-US" sz="600" noProof="0" dirty="0">
              <a:solidFill>
                <a:schemeClr val="tx1"/>
              </a:solidFill>
              <a:latin typeface="+mj-lt"/>
              <a:ea typeface="ＭＳ Ｐゴシック" charset="0"/>
            </a:endParaRPr>
          </a:p>
          <a:p>
            <a:pPr eaLnBrk="1" hangingPunct="1">
              <a:spcBef>
                <a:spcPts val="2400"/>
              </a:spcBef>
            </a:pPr>
            <a:r>
              <a:rPr lang="en-US" sz="2800" noProof="0" dirty="0">
                <a:latin typeface="+mj-lt"/>
              </a:rPr>
              <a:t>To do so, they use:</a:t>
            </a:r>
          </a:p>
          <a:p>
            <a:pPr lvl="1" eaLnBrk="1" hangingPunct="1">
              <a:spcBef>
                <a:spcPts val="1200"/>
              </a:spcBef>
              <a:buFont typeface="Wingdings" pitchFamily="2" charset="2"/>
              <a:buChar char="§"/>
            </a:pPr>
            <a:r>
              <a:rPr lang="en-US" sz="2400" noProof="0" dirty="0">
                <a:solidFill>
                  <a:schemeClr val="tx1"/>
                </a:solidFill>
                <a:latin typeface="+mj-lt"/>
                <a:ea typeface="ＭＳ Ｐゴシック" charset="0"/>
              </a:rPr>
              <a:t>Verbal and non-verbal communication</a:t>
            </a:r>
          </a:p>
          <a:p>
            <a:pPr lvl="1" eaLnBrk="1" hangingPunct="1">
              <a:spcBef>
                <a:spcPts val="1200"/>
              </a:spcBef>
              <a:buFont typeface="Wingdings" pitchFamily="2" charset="2"/>
              <a:buChar char="§"/>
            </a:pPr>
            <a:r>
              <a:rPr lang="en-US" sz="2400" noProof="0" dirty="0">
                <a:solidFill>
                  <a:schemeClr val="tx1"/>
                </a:solidFill>
                <a:latin typeface="+mj-lt"/>
                <a:ea typeface="ＭＳ Ｐゴシック" charset="0"/>
              </a:rPr>
              <a:t>Schedules, rules, and conventions</a:t>
            </a:r>
          </a:p>
          <a:p>
            <a:pPr lvl="1" eaLnBrk="1" hangingPunct="1">
              <a:spcBef>
                <a:spcPts val="1200"/>
              </a:spcBef>
              <a:buFont typeface="Wingdings" pitchFamily="2" charset="2"/>
              <a:buChar char="§"/>
            </a:pPr>
            <a:r>
              <a:rPr lang="en-US" sz="2400" noProof="0" dirty="0">
                <a:solidFill>
                  <a:schemeClr val="tx1"/>
                </a:solidFill>
                <a:latin typeface="+mj-lt"/>
                <a:ea typeface="ＭＳ Ｐゴシック" charset="0"/>
              </a:rPr>
              <a:t>Shared external representations</a:t>
            </a:r>
          </a:p>
          <a:p>
            <a:pPr lvl="1" eaLnBrk="1" hangingPunct="1"/>
            <a:endParaRPr lang="en-US" sz="2400" noProof="0" dirty="0">
              <a:solidFill>
                <a:schemeClr val="accent1"/>
              </a:solidFill>
              <a:latin typeface="Liberation Sans"/>
              <a:ea typeface="ＭＳ Ｐゴシック" charset="0"/>
            </a:endParaRPr>
          </a:p>
          <a:p>
            <a:pPr lvl="1" eaLnBrk="1" hangingPunct="1"/>
            <a:endParaRPr lang="en-US" sz="2400" noProof="0" dirty="0">
              <a:latin typeface="Liberation Sans"/>
              <a:ea typeface="ＭＳ Ｐゴシック" charset="0"/>
            </a:endParaRPr>
          </a:p>
        </p:txBody>
      </p:sp>
      <p:sp>
        <p:nvSpPr>
          <p:cNvPr id="8" name="Slide Number Placeholder 7">
            <a:extLst>
              <a:ext uri="{FF2B5EF4-FFF2-40B4-BE49-F238E27FC236}">
                <a16:creationId xmlns:a16="http://schemas.microsoft.com/office/drawing/2014/main" id="{A14FB9C7-5195-0746-9D9A-F8E0D8072D12}"/>
              </a:ext>
            </a:extLst>
          </p:cNvPr>
          <p:cNvSpPr>
            <a:spLocks noGrp="1"/>
          </p:cNvSpPr>
          <p:nvPr>
            <p:ph type="sldNum" sz="quarter" idx="12"/>
          </p:nvPr>
        </p:nvSpPr>
        <p:spPr/>
        <p:txBody>
          <a:bodyPr/>
          <a:lstStyle/>
          <a:p>
            <a:fld id="{A7EA2D8D-44E5-43C4-BBA1-AE3E32EF0894}" type="slidenum">
              <a:rPr lang="en-GB" smtClean="0"/>
              <a:t>23</a:t>
            </a:fld>
            <a:endParaRPr lang="en-GB" dirty="0"/>
          </a:p>
        </p:txBody>
      </p:sp>
      <p:sp>
        <p:nvSpPr>
          <p:cNvPr id="9" name="Footer Placeholder 8">
            <a:extLst>
              <a:ext uri="{FF2B5EF4-FFF2-40B4-BE49-F238E27FC236}">
                <a16:creationId xmlns:a16="http://schemas.microsoft.com/office/drawing/2014/main" id="{0A10D7FC-29C5-7148-B530-263B5EDB4603}"/>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9210192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4" name="Rectangle 2"/>
          <p:cNvSpPr>
            <a:spLocks noGrp="1" noChangeArrowheads="1"/>
          </p:cNvSpPr>
          <p:nvPr>
            <p:ph type="title" idx="4294967295"/>
          </p:nvPr>
        </p:nvSpPr>
        <p:spPr>
          <a:xfrm>
            <a:off x="457200" y="274638"/>
            <a:ext cx="8229600" cy="1143000"/>
          </a:xfrm>
          <a:prstGeom prst="rect">
            <a:avLst/>
          </a:prstGeom>
        </p:spPr>
        <p:txBody>
          <a:bodyPr>
            <a:normAutofit/>
          </a:bodyPr>
          <a:lstStyle/>
          <a:p>
            <a:pPr eaLnBrk="1" hangingPunct="1"/>
            <a:r>
              <a:rPr lang="en-US" noProof="0" dirty="0">
                <a:latin typeface="+mj-lt"/>
              </a:rPr>
              <a:t>F2F coordinating mechanisms</a:t>
            </a:r>
          </a:p>
        </p:txBody>
      </p:sp>
      <p:sp>
        <p:nvSpPr>
          <p:cNvPr id="51205" name="Rectangle 3"/>
          <p:cNvSpPr>
            <a:spLocks noGrp="1" noChangeArrowheads="1"/>
          </p:cNvSpPr>
          <p:nvPr>
            <p:ph type="body" idx="4294967295"/>
          </p:nvPr>
        </p:nvSpPr>
        <p:spPr/>
        <p:txBody>
          <a:bodyPr>
            <a:normAutofit/>
          </a:bodyPr>
          <a:lstStyle/>
          <a:p>
            <a:pPr eaLnBrk="1" hangingPunct="1"/>
            <a:r>
              <a:rPr lang="en-US" sz="2800" noProof="0" dirty="0">
                <a:latin typeface="+mj-lt"/>
              </a:rPr>
              <a:t>Talk is central</a:t>
            </a:r>
          </a:p>
          <a:p>
            <a:pPr eaLnBrk="1" hangingPunct="1">
              <a:spcBef>
                <a:spcPts val="2400"/>
              </a:spcBef>
            </a:pPr>
            <a:r>
              <a:rPr lang="en-US" sz="2800" noProof="0" dirty="0">
                <a:latin typeface="+mj-lt"/>
              </a:rPr>
              <a:t>Non-verbal also used to emphasize and as a substitute</a:t>
            </a:r>
          </a:p>
          <a:p>
            <a:pPr lvl="1" eaLnBrk="1" hangingPunct="1">
              <a:spcBef>
                <a:spcPts val="1200"/>
              </a:spcBef>
              <a:buFont typeface="Wingdings" pitchFamily="2" charset="2"/>
              <a:buChar char="§"/>
            </a:pPr>
            <a:r>
              <a:rPr lang="en-US" sz="2400" noProof="0" dirty="0">
                <a:solidFill>
                  <a:schemeClr val="tx1"/>
                </a:solidFill>
                <a:latin typeface="+mj-lt"/>
                <a:ea typeface="ＭＳ Ｐゴシック" charset="0"/>
              </a:rPr>
              <a:t>For instance, nods, shakes, winks, glances, gestures, and hand-raising</a:t>
            </a:r>
          </a:p>
          <a:p>
            <a:pPr eaLnBrk="1" hangingPunct="1">
              <a:spcBef>
                <a:spcPts val="2400"/>
              </a:spcBef>
            </a:pPr>
            <a:r>
              <a:rPr lang="en-US" sz="2800" noProof="0" dirty="0">
                <a:latin typeface="+mj-lt"/>
              </a:rPr>
              <a:t>Formal meetings</a:t>
            </a:r>
          </a:p>
          <a:p>
            <a:pPr lvl="1" eaLnBrk="1" hangingPunct="1">
              <a:spcBef>
                <a:spcPts val="1200"/>
              </a:spcBef>
              <a:buFont typeface="Wingdings" pitchFamily="2" charset="2"/>
              <a:buChar char="§"/>
            </a:pPr>
            <a:r>
              <a:rPr lang="en-US" sz="2400" noProof="0" dirty="0">
                <a:solidFill>
                  <a:schemeClr val="tx1"/>
                </a:solidFill>
                <a:latin typeface="+mj-lt"/>
                <a:ea typeface="ＭＳ Ｐゴシック" charset="0"/>
              </a:rPr>
              <a:t>Explicit structures such as agendas, memos, and minutes are employed to coordinate the activity</a:t>
            </a:r>
          </a:p>
        </p:txBody>
      </p:sp>
      <p:sp>
        <p:nvSpPr>
          <p:cNvPr id="8" name="Slide Number Placeholder 7">
            <a:extLst>
              <a:ext uri="{FF2B5EF4-FFF2-40B4-BE49-F238E27FC236}">
                <a16:creationId xmlns:a16="http://schemas.microsoft.com/office/drawing/2014/main" id="{7055F0C4-5BE3-9C43-A461-02C2743F0212}"/>
              </a:ext>
            </a:extLst>
          </p:cNvPr>
          <p:cNvSpPr>
            <a:spLocks noGrp="1"/>
          </p:cNvSpPr>
          <p:nvPr>
            <p:ph type="sldNum" sz="quarter" idx="12"/>
          </p:nvPr>
        </p:nvSpPr>
        <p:spPr/>
        <p:txBody>
          <a:bodyPr/>
          <a:lstStyle/>
          <a:p>
            <a:fld id="{A7EA2D8D-44E5-43C4-BBA1-AE3E32EF0894}" type="slidenum">
              <a:rPr lang="en-GB" smtClean="0"/>
              <a:t>24</a:t>
            </a:fld>
            <a:endParaRPr lang="en-GB" dirty="0"/>
          </a:p>
        </p:txBody>
      </p:sp>
      <p:sp>
        <p:nvSpPr>
          <p:cNvPr id="9" name="Footer Placeholder 8">
            <a:extLst>
              <a:ext uri="{FF2B5EF4-FFF2-40B4-BE49-F238E27FC236}">
                <a16:creationId xmlns:a16="http://schemas.microsoft.com/office/drawing/2014/main" id="{7A4278D1-8435-7248-B8A9-CFBE9D92A0EE}"/>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39863380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0" name="Rectangle 2"/>
          <p:cNvSpPr>
            <a:spLocks noGrp="1" noChangeArrowheads="1"/>
          </p:cNvSpPr>
          <p:nvPr>
            <p:ph type="title" idx="4294967295"/>
          </p:nvPr>
        </p:nvSpPr>
        <p:spPr>
          <a:xfrm>
            <a:off x="457200" y="274638"/>
            <a:ext cx="8229600" cy="1143000"/>
          </a:xfrm>
          <a:prstGeom prst="rect">
            <a:avLst/>
          </a:prstGeom>
        </p:spPr>
        <p:txBody>
          <a:bodyPr/>
          <a:lstStyle/>
          <a:p>
            <a:pPr eaLnBrk="1" hangingPunct="1"/>
            <a:r>
              <a:rPr lang="en-US" noProof="0" dirty="0">
                <a:latin typeface="+mj-lt"/>
              </a:rPr>
              <a:t>Awareness mechanisms</a:t>
            </a:r>
          </a:p>
        </p:txBody>
      </p:sp>
      <p:sp>
        <p:nvSpPr>
          <p:cNvPr id="55301" name="Rectangle 3"/>
          <p:cNvSpPr>
            <a:spLocks noGrp="1" noChangeArrowheads="1"/>
          </p:cNvSpPr>
          <p:nvPr>
            <p:ph type="body" idx="4294967295"/>
          </p:nvPr>
        </p:nvSpPr>
        <p:spPr>
          <a:xfrm>
            <a:off x="683568" y="1628800"/>
            <a:ext cx="7772400" cy="4114800"/>
          </a:xfrm>
        </p:spPr>
        <p:txBody>
          <a:bodyPr>
            <a:normAutofit fontScale="92500" lnSpcReduction="10000"/>
          </a:bodyPr>
          <a:lstStyle/>
          <a:p>
            <a:pPr eaLnBrk="1" hangingPunct="1"/>
            <a:r>
              <a:rPr lang="en-US" sz="2600" noProof="0" dirty="0">
                <a:latin typeface="+mj-lt"/>
              </a:rPr>
              <a:t>Involves knowing who is around, what is happening, and who is talking with whom (Dourish and Bly, 1992)</a:t>
            </a:r>
          </a:p>
          <a:p>
            <a:pPr eaLnBrk="1" hangingPunct="1">
              <a:spcBef>
                <a:spcPts val="900"/>
              </a:spcBef>
            </a:pPr>
            <a:r>
              <a:rPr lang="en-US" sz="2600" noProof="0" dirty="0">
                <a:latin typeface="+mj-lt"/>
              </a:rPr>
              <a:t>Peripheral awareness</a:t>
            </a:r>
          </a:p>
          <a:p>
            <a:pPr lvl="1" eaLnBrk="1" hangingPunct="1">
              <a:spcBef>
                <a:spcPts val="600"/>
              </a:spcBef>
              <a:buFont typeface="Wingdings" pitchFamily="2" charset="2"/>
              <a:buChar char="§"/>
            </a:pPr>
            <a:r>
              <a:rPr lang="en-US" sz="2200" noProof="0" dirty="0">
                <a:solidFill>
                  <a:schemeClr val="tx1"/>
                </a:solidFill>
                <a:latin typeface="+mj-lt"/>
                <a:ea typeface="ＭＳ Ｐゴシック" charset="0"/>
              </a:rPr>
              <a:t>Keeping an eye on things happening in the periphery of vision</a:t>
            </a:r>
            <a:endParaRPr lang="en-US" sz="1400" noProof="0" dirty="0">
              <a:solidFill>
                <a:schemeClr val="tx1"/>
              </a:solidFill>
              <a:latin typeface="+mj-lt"/>
              <a:ea typeface="ＭＳ Ｐゴシック" charset="0"/>
            </a:endParaRPr>
          </a:p>
          <a:p>
            <a:pPr lvl="1">
              <a:buFont typeface="Wingdings" pitchFamily="2" charset="2"/>
              <a:buChar char="§"/>
            </a:pPr>
            <a:r>
              <a:rPr lang="en-US" sz="2200" noProof="0" dirty="0">
                <a:solidFill>
                  <a:schemeClr val="tx1"/>
                </a:solidFill>
                <a:latin typeface="+mj-lt"/>
                <a:ea typeface="ＭＳ Ｐゴシック" charset="0"/>
              </a:rPr>
              <a:t>Overhearing and overseeing—allows tracking of what others are doing without explicit cues</a:t>
            </a:r>
          </a:p>
          <a:p>
            <a:pPr>
              <a:spcBef>
                <a:spcPts val="900"/>
              </a:spcBef>
            </a:pPr>
            <a:r>
              <a:rPr lang="en-US" sz="2600" noProof="0" dirty="0">
                <a:latin typeface="+mj-lt"/>
                <a:ea typeface="ＭＳ Ｐゴシック" charset="0"/>
              </a:rPr>
              <a:t>Situational awareness</a:t>
            </a:r>
          </a:p>
          <a:p>
            <a:pPr lvl="1">
              <a:spcBef>
                <a:spcPts val="600"/>
              </a:spcBef>
              <a:buFont typeface="Wingdings" pitchFamily="2" charset="2"/>
              <a:buChar char="§"/>
            </a:pPr>
            <a:r>
              <a:rPr lang="en-US" sz="2200" noProof="0" dirty="0">
                <a:solidFill>
                  <a:schemeClr val="tx1"/>
                </a:solidFill>
                <a:latin typeface="+mj-lt"/>
                <a:ea typeface="ＭＳ Ｐゴシック" charset="0"/>
              </a:rPr>
              <a:t>Being aware of what is happening around you in order to understand how information and your actions will affect ongoing and future events</a:t>
            </a:r>
          </a:p>
          <a:p>
            <a:pPr lvl="2">
              <a:buFont typeface="Courier New" panose="02070309020205020404" pitchFamily="49" charset="0"/>
              <a:buChar char="o"/>
            </a:pPr>
            <a:r>
              <a:rPr lang="en-US" sz="2200" noProof="0" dirty="0">
                <a:solidFill>
                  <a:schemeClr val="tx1"/>
                </a:solidFill>
                <a:latin typeface="+mj-lt"/>
                <a:ea typeface="ＭＳ Ｐゴシック" charset="0"/>
              </a:rPr>
              <a:t>For example, air traffic control or an operating theatre</a:t>
            </a:r>
          </a:p>
        </p:txBody>
      </p:sp>
      <p:sp>
        <p:nvSpPr>
          <p:cNvPr id="8" name="Slide Number Placeholder 7">
            <a:extLst>
              <a:ext uri="{FF2B5EF4-FFF2-40B4-BE49-F238E27FC236}">
                <a16:creationId xmlns:a16="http://schemas.microsoft.com/office/drawing/2014/main" id="{2DBE7BE9-7ABE-6D4D-94B3-F6931479DD63}"/>
              </a:ext>
            </a:extLst>
          </p:cNvPr>
          <p:cNvSpPr>
            <a:spLocks noGrp="1"/>
          </p:cNvSpPr>
          <p:nvPr>
            <p:ph type="sldNum" sz="quarter" idx="12"/>
          </p:nvPr>
        </p:nvSpPr>
        <p:spPr/>
        <p:txBody>
          <a:bodyPr/>
          <a:lstStyle/>
          <a:p>
            <a:fld id="{A7EA2D8D-44E5-43C4-BBA1-AE3E32EF0894}" type="slidenum">
              <a:rPr lang="en-GB" smtClean="0"/>
              <a:t>25</a:t>
            </a:fld>
            <a:endParaRPr lang="en-GB" dirty="0"/>
          </a:p>
        </p:txBody>
      </p:sp>
      <p:sp>
        <p:nvSpPr>
          <p:cNvPr id="9" name="Footer Placeholder 8">
            <a:extLst>
              <a:ext uri="{FF2B5EF4-FFF2-40B4-BE49-F238E27FC236}">
                <a16:creationId xmlns:a16="http://schemas.microsoft.com/office/drawing/2014/main" id="{18A99712-94BB-F346-959F-C7DF031C63E6}"/>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8718257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8" name="Rectangle 2"/>
          <p:cNvSpPr>
            <a:spLocks noGrp="1" noChangeArrowheads="1"/>
          </p:cNvSpPr>
          <p:nvPr>
            <p:ph type="title" idx="4294967295"/>
          </p:nvPr>
        </p:nvSpPr>
        <p:spPr>
          <a:xfrm>
            <a:off x="457200" y="274638"/>
            <a:ext cx="8229600" cy="1143000"/>
          </a:xfrm>
          <a:prstGeom prst="rect">
            <a:avLst/>
          </a:prstGeom>
        </p:spPr>
        <p:txBody>
          <a:bodyPr>
            <a:normAutofit/>
          </a:bodyPr>
          <a:lstStyle/>
          <a:p>
            <a:pPr eaLnBrk="1" hangingPunct="1"/>
            <a:r>
              <a:rPr lang="en-US" noProof="0" dirty="0">
                <a:latin typeface="+mj-lt"/>
              </a:rPr>
              <a:t>Sharable interfaces</a:t>
            </a:r>
          </a:p>
        </p:txBody>
      </p:sp>
      <p:sp>
        <p:nvSpPr>
          <p:cNvPr id="57349" name="Rectangle 3"/>
          <p:cNvSpPr>
            <a:spLocks noGrp="1" noChangeArrowheads="1"/>
          </p:cNvSpPr>
          <p:nvPr>
            <p:ph type="body" idx="4294967295"/>
          </p:nvPr>
        </p:nvSpPr>
        <p:spPr>
          <a:xfrm>
            <a:off x="755576" y="1844824"/>
            <a:ext cx="7772400" cy="4848200"/>
          </a:xfrm>
        </p:spPr>
        <p:txBody>
          <a:bodyPr/>
          <a:lstStyle/>
          <a:p>
            <a:pPr eaLnBrk="1" hangingPunct="1"/>
            <a:r>
              <a:rPr lang="en-US" noProof="0" dirty="0">
                <a:latin typeface="+mj-lt"/>
              </a:rPr>
              <a:t>Designed to capitalize on existing forms of coordination and awareness mechanisms </a:t>
            </a:r>
          </a:p>
          <a:p>
            <a:pPr eaLnBrk="1" hangingPunct="1">
              <a:spcBef>
                <a:spcPts val="900"/>
              </a:spcBef>
            </a:pPr>
            <a:r>
              <a:rPr lang="en-US" noProof="0" dirty="0">
                <a:latin typeface="+mj-lt"/>
              </a:rPr>
              <a:t>Several studies investigating whether they help people to work together better, have found:</a:t>
            </a:r>
          </a:p>
          <a:p>
            <a:pPr lvl="1">
              <a:spcBef>
                <a:spcPts val="600"/>
              </a:spcBef>
              <a:buFont typeface="Wingdings" pitchFamily="2" charset="2"/>
              <a:buChar char="§"/>
            </a:pPr>
            <a:r>
              <a:rPr lang="en-US" sz="2400" noProof="0" dirty="0">
                <a:solidFill>
                  <a:schemeClr val="tx1"/>
                </a:solidFill>
                <a:latin typeface="+mj-lt"/>
              </a:rPr>
              <a:t>More equitable participation</a:t>
            </a:r>
          </a:p>
          <a:p>
            <a:pPr lvl="1">
              <a:spcBef>
                <a:spcPts val="600"/>
              </a:spcBef>
              <a:buFont typeface="Wingdings" pitchFamily="2" charset="2"/>
              <a:buChar char="§"/>
            </a:pPr>
            <a:r>
              <a:rPr lang="en-US" sz="2400" noProof="0" dirty="0">
                <a:solidFill>
                  <a:schemeClr val="tx1"/>
                </a:solidFill>
                <a:latin typeface="+mj-lt"/>
              </a:rPr>
              <a:t>More natural to work around</a:t>
            </a:r>
          </a:p>
          <a:p>
            <a:pPr lvl="1">
              <a:spcBef>
                <a:spcPts val="600"/>
              </a:spcBef>
              <a:buFont typeface="Wingdings" pitchFamily="2" charset="2"/>
              <a:buChar char="§"/>
            </a:pPr>
            <a:r>
              <a:rPr lang="en-US" sz="2400" noProof="0" dirty="0">
                <a:solidFill>
                  <a:schemeClr val="tx1"/>
                </a:solidFill>
                <a:latin typeface="+mj-lt"/>
              </a:rPr>
              <a:t>More comfortable sitting around a table than standing in front of a display</a:t>
            </a:r>
          </a:p>
        </p:txBody>
      </p:sp>
      <p:sp>
        <p:nvSpPr>
          <p:cNvPr id="8" name="Slide Number Placeholder 7">
            <a:extLst>
              <a:ext uri="{FF2B5EF4-FFF2-40B4-BE49-F238E27FC236}">
                <a16:creationId xmlns:a16="http://schemas.microsoft.com/office/drawing/2014/main" id="{B13A5122-80AB-454A-B9C5-AE5FB9562484}"/>
              </a:ext>
            </a:extLst>
          </p:cNvPr>
          <p:cNvSpPr>
            <a:spLocks noGrp="1"/>
          </p:cNvSpPr>
          <p:nvPr>
            <p:ph type="sldNum" sz="quarter" idx="12"/>
          </p:nvPr>
        </p:nvSpPr>
        <p:spPr/>
        <p:txBody>
          <a:bodyPr/>
          <a:lstStyle/>
          <a:p>
            <a:fld id="{A7EA2D8D-44E5-43C4-BBA1-AE3E32EF0894}" type="slidenum">
              <a:rPr lang="en-GB" smtClean="0"/>
              <a:t>26</a:t>
            </a:fld>
            <a:endParaRPr lang="en-GB" dirty="0"/>
          </a:p>
        </p:txBody>
      </p:sp>
      <p:sp>
        <p:nvSpPr>
          <p:cNvPr id="9" name="Footer Placeholder 8">
            <a:extLst>
              <a:ext uri="{FF2B5EF4-FFF2-40B4-BE49-F238E27FC236}">
                <a16:creationId xmlns:a16="http://schemas.microsoft.com/office/drawing/2014/main" id="{9F0DCA84-B54C-8D44-A711-D634AEB073F6}"/>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20703914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7" name="Title 1"/>
          <p:cNvSpPr>
            <a:spLocks noGrp="1"/>
          </p:cNvSpPr>
          <p:nvPr>
            <p:ph type="title"/>
          </p:nvPr>
        </p:nvSpPr>
        <p:spPr>
          <a:prstGeom prst="rect">
            <a:avLst/>
          </a:prstGeom>
        </p:spPr>
        <p:txBody>
          <a:bodyPr/>
          <a:lstStyle/>
          <a:p>
            <a:pPr eaLnBrk="1" hangingPunct="1"/>
            <a:r>
              <a:rPr lang="en-US" noProof="0" dirty="0">
                <a:latin typeface="+mj-lt"/>
              </a:rPr>
              <a:t>The Reflect Table</a:t>
            </a:r>
          </a:p>
        </p:txBody>
      </p:sp>
      <p:sp>
        <p:nvSpPr>
          <p:cNvPr id="5" name="Content Placeholder 4"/>
          <p:cNvSpPr>
            <a:spLocks noGrp="1"/>
          </p:cNvSpPr>
          <p:nvPr>
            <p:ph sz="half" idx="1"/>
          </p:nvPr>
        </p:nvSpPr>
        <p:spPr/>
        <p:txBody>
          <a:bodyPr>
            <a:normAutofit fontScale="85000" lnSpcReduction="20000"/>
          </a:bodyPr>
          <a:lstStyle/>
          <a:p>
            <a:pPr>
              <a:spcBef>
                <a:spcPts val="1200"/>
              </a:spcBef>
            </a:pPr>
            <a:r>
              <a:rPr lang="en-US" noProof="0" dirty="0">
                <a:latin typeface="+mj-lt"/>
              </a:rPr>
              <a:t>LEDs lit up to reflect how much each member of the group spoke</a:t>
            </a:r>
          </a:p>
          <a:p>
            <a:pPr>
              <a:spcBef>
                <a:spcPts val="1200"/>
              </a:spcBef>
            </a:pPr>
            <a:r>
              <a:rPr lang="en-US" noProof="0" dirty="0">
                <a:latin typeface="+mj-lt"/>
              </a:rPr>
              <a:t>Used microphones in front of each individual to do this</a:t>
            </a:r>
          </a:p>
          <a:p>
            <a:pPr>
              <a:spcBef>
                <a:spcPts val="1200"/>
              </a:spcBef>
            </a:pPr>
            <a:r>
              <a:rPr lang="en-US" noProof="0" dirty="0">
                <a:latin typeface="+mj-lt"/>
              </a:rPr>
              <a:t>Study showed those who spoke the most changed their behavior the most</a:t>
            </a:r>
          </a:p>
          <a:p>
            <a:pPr>
              <a:spcBef>
                <a:spcPts val="1200"/>
              </a:spcBef>
            </a:pPr>
            <a:r>
              <a:rPr lang="en-US" noProof="0" dirty="0">
                <a:latin typeface="+mj-lt"/>
              </a:rPr>
              <a:t>Those who spoke the least did not change their behavior</a:t>
            </a:r>
          </a:p>
          <a:p>
            <a:pPr>
              <a:spcBef>
                <a:spcPts val="1200"/>
              </a:spcBef>
            </a:pPr>
            <a:r>
              <a:rPr lang="en-US" noProof="0" dirty="0">
                <a:latin typeface="+mj-lt"/>
              </a:rPr>
              <a:t>Why do you think this is?</a:t>
            </a:r>
          </a:p>
          <a:p>
            <a:endParaRPr lang="en-US" noProof="0" dirty="0"/>
          </a:p>
          <a:p>
            <a:endParaRPr lang="en-US" noProof="0" dirty="0"/>
          </a:p>
          <a:p>
            <a:endParaRPr lang="en-US" noProof="0" dirty="0"/>
          </a:p>
        </p:txBody>
      </p:sp>
      <p:pic>
        <p:nvPicPr>
          <p:cNvPr id="8" name="Content Placeholder 7" descr="Photo depicts the Reflect Table, with two persons on one side and two persons on the other side of the reflect table."/>
          <p:cNvPicPr>
            <a:picLocks noGrp="1" noChangeAspect="1"/>
          </p:cNvPicPr>
          <p:nvPr>
            <p:ph sz="half" idx="2"/>
          </p:nvPr>
        </p:nvPicPr>
        <p:blipFill>
          <a:blip r:embed="rId3"/>
          <a:stretch>
            <a:fillRect/>
          </a:stretch>
        </p:blipFill>
        <p:spPr>
          <a:xfrm>
            <a:off x="4648200" y="2520237"/>
            <a:ext cx="4038600" cy="2685888"/>
          </a:xfrm>
          <a:prstGeom prst="rect">
            <a:avLst/>
          </a:prstGeom>
        </p:spPr>
      </p:pic>
      <p:sp>
        <p:nvSpPr>
          <p:cNvPr id="10" name="Slide Number Placeholder 9">
            <a:extLst>
              <a:ext uri="{FF2B5EF4-FFF2-40B4-BE49-F238E27FC236}">
                <a16:creationId xmlns:a16="http://schemas.microsoft.com/office/drawing/2014/main" id="{132AED30-E347-FC4D-90BE-D1D9EC89658F}"/>
              </a:ext>
            </a:extLst>
          </p:cNvPr>
          <p:cNvSpPr>
            <a:spLocks noGrp="1"/>
          </p:cNvSpPr>
          <p:nvPr>
            <p:ph type="sldNum" sz="quarter" idx="12"/>
          </p:nvPr>
        </p:nvSpPr>
        <p:spPr/>
        <p:txBody>
          <a:bodyPr/>
          <a:lstStyle/>
          <a:p>
            <a:fld id="{A7EA2D8D-44E5-43C4-BBA1-AE3E32EF0894}" type="slidenum">
              <a:rPr lang="en-GB" smtClean="0"/>
              <a:t>27</a:t>
            </a:fld>
            <a:endParaRPr lang="en-GB" dirty="0"/>
          </a:p>
        </p:txBody>
      </p:sp>
      <p:sp>
        <p:nvSpPr>
          <p:cNvPr id="11" name="Footer Placeholder 10">
            <a:extLst>
              <a:ext uri="{FF2B5EF4-FFF2-40B4-BE49-F238E27FC236}">
                <a16:creationId xmlns:a16="http://schemas.microsoft.com/office/drawing/2014/main" id="{7831B134-6CCF-9941-89F9-6DAFD269B151}"/>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32457861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noProof="0" dirty="0">
                <a:latin typeface="+mj-lt"/>
              </a:rPr>
              <a:t>Sococo floor plan of a virtual office: </a:t>
            </a:r>
            <a:br>
              <a:rPr lang="en-US" sz="2800" noProof="0" dirty="0">
                <a:latin typeface="+mj-lt"/>
              </a:rPr>
            </a:br>
            <a:r>
              <a:rPr lang="en-US" sz="2800" noProof="0" dirty="0">
                <a:latin typeface="+mj-lt"/>
              </a:rPr>
              <a:t>who is where and who meeting with whom</a:t>
            </a:r>
          </a:p>
        </p:txBody>
      </p:sp>
      <p:pic>
        <p:nvPicPr>
          <p:cNvPr id="6" name="Content Placeholder 5" descr="Screenshot of Sococo floor plan of a virtual office showing who is where and who is meeting with whom."/>
          <p:cNvPicPr>
            <a:picLocks noGrp="1" noChangeAspect="1"/>
          </p:cNvPicPr>
          <p:nvPr>
            <p:ph idx="1"/>
          </p:nvPr>
        </p:nvPicPr>
        <p:blipFill>
          <a:blip r:embed="rId2"/>
          <a:stretch>
            <a:fillRect/>
          </a:stretch>
        </p:blipFill>
        <p:spPr>
          <a:xfrm>
            <a:off x="1404336" y="1844824"/>
            <a:ext cx="7282464" cy="3715543"/>
          </a:xfrm>
          <a:prstGeom prst="rect">
            <a:avLst/>
          </a:prstGeom>
        </p:spPr>
      </p:pic>
      <p:sp>
        <p:nvSpPr>
          <p:cNvPr id="10" name="Slide Number Placeholder 9">
            <a:extLst>
              <a:ext uri="{FF2B5EF4-FFF2-40B4-BE49-F238E27FC236}">
                <a16:creationId xmlns:a16="http://schemas.microsoft.com/office/drawing/2014/main" id="{A4DF05D1-53C9-A84B-A5C5-B120F7143F91}"/>
              </a:ext>
            </a:extLst>
          </p:cNvPr>
          <p:cNvSpPr>
            <a:spLocks noGrp="1"/>
          </p:cNvSpPr>
          <p:nvPr>
            <p:ph type="sldNum" sz="quarter" idx="12"/>
          </p:nvPr>
        </p:nvSpPr>
        <p:spPr/>
        <p:txBody>
          <a:bodyPr/>
          <a:lstStyle/>
          <a:p>
            <a:fld id="{A7EA2D8D-44E5-43C4-BBA1-AE3E32EF0894}" type="slidenum">
              <a:rPr lang="en-GB" smtClean="0"/>
              <a:t>28</a:t>
            </a:fld>
            <a:endParaRPr lang="en-GB" dirty="0"/>
          </a:p>
        </p:txBody>
      </p:sp>
      <p:sp>
        <p:nvSpPr>
          <p:cNvPr id="11" name="Footer Placeholder 10">
            <a:extLst>
              <a:ext uri="{FF2B5EF4-FFF2-40B4-BE49-F238E27FC236}">
                <a16:creationId xmlns:a16="http://schemas.microsoft.com/office/drawing/2014/main" id="{541A3BAE-8BC5-684C-9E43-D58A3887866D}"/>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14590893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latin typeface="+mj-lt"/>
              </a:rPr>
              <a:t>Playing together in same space</a:t>
            </a:r>
          </a:p>
        </p:txBody>
      </p:sp>
      <p:sp>
        <p:nvSpPr>
          <p:cNvPr id="7" name="Content Placeholder 6"/>
          <p:cNvSpPr>
            <a:spLocks noGrp="1"/>
          </p:cNvSpPr>
          <p:nvPr>
            <p:ph sz="half" idx="1"/>
          </p:nvPr>
        </p:nvSpPr>
        <p:spPr>
          <a:xfrm>
            <a:off x="457200" y="1600200"/>
            <a:ext cx="4330824" cy="4525963"/>
          </a:xfrm>
        </p:spPr>
        <p:txBody>
          <a:bodyPr>
            <a:normAutofit lnSpcReduction="10000"/>
          </a:bodyPr>
          <a:lstStyle/>
          <a:p>
            <a:pPr>
              <a:spcBef>
                <a:spcPts val="1200"/>
              </a:spcBef>
            </a:pPr>
            <a:r>
              <a:rPr lang="en-US" noProof="0" dirty="0">
                <a:latin typeface="+mj-lt"/>
              </a:rPr>
              <a:t>Visitors using an AR sandbox at the V and A</a:t>
            </a:r>
          </a:p>
          <a:p>
            <a:pPr>
              <a:spcBef>
                <a:spcPts val="1200"/>
              </a:spcBef>
            </a:pPr>
            <a:r>
              <a:rPr lang="en-US" noProof="0" dirty="0">
                <a:latin typeface="+mj-lt"/>
              </a:rPr>
              <a:t>Visitors sculpt landscapes out of sand</a:t>
            </a:r>
          </a:p>
          <a:p>
            <a:pPr>
              <a:spcBef>
                <a:spcPts val="1200"/>
              </a:spcBef>
            </a:pPr>
            <a:r>
              <a:rPr lang="en-US" noProof="0" dirty="0">
                <a:latin typeface="+mj-lt"/>
              </a:rPr>
              <a:t>System reacts with changing superimposed digital colored landscape</a:t>
            </a:r>
          </a:p>
          <a:p>
            <a:pPr>
              <a:spcBef>
                <a:spcPts val="1200"/>
              </a:spcBef>
            </a:pPr>
            <a:r>
              <a:rPr lang="en-US" noProof="0" dirty="0">
                <a:latin typeface="+mj-lt"/>
              </a:rPr>
              <a:t>Enables creative forms of collaboration</a:t>
            </a:r>
          </a:p>
        </p:txBody>
      </p:sp>
      <p:pic>
        <p:nvPicPr>
          <p:cNvPr id="9" name="Content Placeholder 8" descr="Photo depicts visitors creating together using an Augmented Reality Sandbox at the V&amp;A Museum in London"/>
          <p:cNvPicPr>
            <a:picLocks noGrp="1" noChangeAspect="1"/>
          </p:cNvPicPr>
          <p:nvPr>
            <p:ph sz="half" idx="2"/>
          </p:nvPr>
        </p:nvPicPr>
        <p:blipFill>
          <a:blip r:embed="rId2" cstate="print">
            <a:extLst>
              <a:ext uri="{28A0092B-C50C-407E-A947-70E740481C1C}">
                <a14:useLocalDpi xmlns:a14="http://schemas.microsoft.com/office/drawing/2010/main"/>
              </a:ext>
            </a:extLst>
          </a:blip>
          <a:stretch>
            <a:fillRect/>
          </a:stretch>
        </p:blipFill>
        <p:spPr>
          <a:xfrm>
            <a:off x="5220072" y="1600200"/>
            <a:ext cx="3319940" cy="4491683"/>
          </a:xfrm>
          <a:prstGeom prst="rect">
            <a:avLst/>
          </a:prstGeom>
        </p:spPr>
      </p:pic>
      <p:sp>
        <p:nvSpPr>
          <p:cNvPr id="11" name="Slide Number Placeholder 10">
            <a:extLst>
              <a:ext uri="{FF2B5EF4-FFF2-40B4-BE49-F238E27FC236}">
                <a16:creationId xmlns:a16="http://schemas.microsoft.com/office/drawing/2014/main" id="{AE8D5188-16DE-B943-91D2-38AE7BA4C032}"/>
              </a:ext>
            </a:extLst>
          </p:cNvPr>
          <p:cNvSpPr>
            <a:spLocks noGrp="1"/>
          </p:cNvSpPr>
          <p:nvPr>
            <p:ph type="sldNum" sz="quarter" idx="12"/>
          </p:nvPr>
        </p:nvSpPr>
        <p:spPr/>
        <p:txBody>
          <a:bodyPr/>
          <a:lstStyle/>
          <a:p>
            <a:fld id="{A7EA2D8D-44E5-43C4-BBA1-AE3E32EF0894}" type="slidenum">
              <a:rPr lang="en-GB" smtClean="0"/>
              <a:t>29</a:t>
            </a:fld>
            <a:endParaRPr lang="en-GB" dirty="0"/>
          </a:p>
        </p:txBody>
      </p:sp>
      <p:sp>
        <p:nvSpPr>
          <p:cNvPr id="12" name="Footer Placeholder 11">
            <a:extLst>
              <a:ext uri="{FF2B5EF4-FFF2-40B4-BE49-F238E27FC236}">
                <a16:creationId xmlns:a16="http://schemas.microsoft.com/office/drawing/2014/main" id="{E100E8E6-6A97-6F47-BE2F-11FDFE2FF025}"/>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7711897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0" dirty="0">
                <a:latin typeface="+mj-lt"/>
              </a:rPr>
              <a:t>Social interaction</a:t>
            </a:r>
          </a:p>
        </p:txBody>
      </p:sp>
      <p:sp>
        <p:nvSpPr>
          <p:cNvPr id="5" name="Content Placeholder 4"/>
          <p:cNvSpPr>
            <a:spLocks noGrp="1"/>
          </p:cNvSpPr>
          <p:nvPr>
            <p:ph idx="1"/>
          </p:nvPr>
        </p:nvSpPr>
        <p:spPr/>
        <p:txBody>
          <a:bodyPr>
            <a:normAutofit lnSpcReduction="10000"/>
          </a:bodyPr>
          <a:lstStyle/>
          <a:p>
            <a:r>
              <a:rPr lang="en-US" noProof="0" dirty="0">
                <a:latin typeface="+mj-lt"/>
              </a:rPr>
              <a:t>We live together, work together, play together, talk to each other, and socialize</a:t>
            </a:r>
          </a:p>
          <a:p>
            <a:r>
              <a:rPr lang="en-US" noProof="0" dirty="0">
                <a:latin typeface="+mj-lt"/>
              </a:rPr>
              <a:t>Social technologies developed to enable us to persist in being social when apart</a:t>
            </a:r>
          </a:p>
          <a:p>
            <a:pPr lvl="1">
              <a:buFont typeface="Wingdings" pitchFamily="2" charset="2"/>
              <a:buChar char="§"/>
            </a:pPr>
            <a:r>
              <a:rPr lang="en-US" noProof="0" dirty="0">
                <a:solidFill>
                  <a:schemeClr val="tx1"/>
                </a:solidFill>
                <a:latin typeface="+mj-lt"/>
              </a:rPr>
              <a:t>They differ in how they support us</a:t>
            </a:r>
          </a:p>
          <a:p>
            <a:pPr lvl="1">
              <a:buFont typeface="Wingdings" pitchFamily="2" charset="2"/>
              <a:buChar char="§"/>
            </a:pPr>
            <a:r>
              <a:rPr lang="en-US" noProof="0" dirty="0">
                <a:solidFill>
                  <a:schemeClr val="tx1"/>
                </a:solidFill>
                <a:latin typeface="+mj-lt"/>
              </a:rPr>
              <a:t>Some encourage social interactions (for example, family games with Alexa)</a:t>
            </a:r>
          </a:p>
          <a:p>
            <a:pPr lvl="1">
              <a:buFont typeface="Wingdings" pitchFamily="2" charset="2"/>
              <a:buChar char="§"/>
            </a:pPr>
            <a:r>
              <a:rPr lang="en-US" noProof="0" dirty="0">
                <a:solidFill>
                  <a:schemeClr val="tx1"/>
                </a:solidFill>
                <a:latin typeface="+mj-lt"/>
              </a:rPr>
              <a:t>Others have a negative impact on everyday conversations (Turkle, 2015)…</a:t>
            </a:r>
          </a:p>
        </p:txBody>
      </p:sp>
      <p:sp>
        <p:nvSpPr>
          <p:cNvPr id="10" name="Slide Number Placeholder 9">
            <a:extLst>
              <a:ext uri="{FF2B5EF4-FFF2-40B4-BE49-F238E27FC236}">
                <a16:creationId xmlns:a16="http://schemas.microsoft.com/office/drawing/2014/main" id="{090DA254-B6C7-3044-A7B8-E798FE5BFF3D}"/>
              </a:ext>
            </a:extLst>
          </p:cNvPr>
          <p:cNvSpPr>
            <a:spLocks noGrp="1"/>
          </p:cNvSpPr>
          <p:nvPr>
            <p:ph type="sldNum" sz="quarter" idx="12"/>
          </p:nvPr>
        </p:nvSpPr>
        <p:spPr/>
        <p:txBody>
          <a:bodyPr/>
          <a:lstStyle/>
          <a:p>
            <a:fld id="{A7EA2D8D-44E5-43C4-BBA1-AE3E32EF0894}" type="slidenum">
              <a:rPr lang="en-GB" smtClean="0"/>
              <a:t>3</a:t>
            </a:fld>
            <a:endParaRPr lang="en-GB" dirty="0"/>
          </a:p>
        </p:txBody>
      </p:sp>
      <p:sp>
        <p:nvSpPr>
          <p:cNvPr id="11" name="Footer Placeholder 10">
            <a:extLst>
              <a:ext uri="{FF2B5EF4-FFF2-40B4-BE49-F238E27FC236}">
                <a16:creationId xmlns:a16="http://schemas.microsoft.com/office/drawing/2014/main" id="{5E836559-C095-2C4F-9EB4-D966B57B387E}"/>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6203025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latin typeface="+mj-lt"/>
              </a:rPr>
              <a:t>Social engagement</a:t>
            </a:r>
          </a:p>
        </p:txBody>
      </p:sp>
      <p:sp>
        <p:nvSpPr>
          <p:cNvPr id="7" name="Content Placeholder 6"/>
          <p:cNvSpPr>
            <a:spLocks noGrp="1"/>
          </p:cNvSpPr>
          <p:nvPr>
            <p:ph idx="1"/>
          </p:nvPr>
        </p:nvSpPr>
        <p:spPr/>
        <p:txBody>
          <a:bodyPr>
            <a:normAutofit fontScale="92500" lnSpcReduction="20000"/>
          </a:bodyPr>
          <a:lstStyle/>
          <a:p>
            <a:pPr>
              <a:spcBef>
                <a:spcPts val="1200"/>
              </a:spcBef>
            </a:pPr>
            <a:r>
              <a:rPr lang="en-US" noProof="0" dirty="0">
                <a:latin typeface="+mj-lt"/>
              </a:rPr>
              <a:t>Refers to participation in activities of a social group</a:t>
            </a:r>
          </a:p>
          <a:p>
            <a:pPr>
              <a:spcBef>
                <a:spcPts val="1200"/>
              </a:spcBef>
            </a:pPr>
            <a:r>
              <a:rPr lang="en-US" noProof="0" dirty="0">
                <a:latin typeface="+mj-lt"/>
              </a:rPr>
              <a:t>Social exchange where people give or receive something from others</a:t>
            </a:r>
          </a:p>
          <a:p>
            <a:pPr>
              <a:spcBef>
                <a:spcPts val="1200"/>
              </a:spcBef>
            </a:pPr>
            <a:r>
              <a:rPr lang="en-US" noProof="0" dirty="0">
                <a:latin typeface="+mj-lt"/>
              </a:rPr>
              <a:t>Voluntary, unpaid and often altruistic (in the sense of sharing and doing good for others)</a:t>
            </a:r>
          </a:p>
          <a:p>
            <a:pPr>
              <a:spcBef>
                <a:spcPts val="1200"/>
              </a:spcBef>
            </a:pPr>
            <a:r>
              <a:rPr lang="en-US" noProof="0" dirty="0">
                <a:latin typeface="+mj-lt"/>
              </a:rPr>
              <a:t>Websites often used as hub to connect people</a:t>
            </a:r>
          </a:p>
          <a:p>
            <a:pPr>
              <a:spcBef>
                <a:spcPts val="1200"/>
              </a:spcBef>
            </a:pPr>
            <a:r>
              <a:rPr lang="en-US" noProof="0" dirty="0">
                <a:latin typeface="+mj-lt"/>
              </a:rPr>
              <a:t>Retweeting is a powerful way of connecting millions of people… </a:t>
            </a:r>
          </a:p>
          <a:p>
            <a:endParaRPr lang="en-US" noProof="0" dirty="0"/>
          </a:p>
        </p:txBody>
      </p:sp>
      <p:sp>
        <p:nvSpPr>
          <p:cNvPr id="10" name="Slide Number Placeholder 9">
            <a:extLst>
              <a:ext uri="{FF2B5EF4-FFF2-40B4-BE49-F238E27FC236}">
                <a16:creationId xmlns:a16="http://schemas.microsoft.com/office/drawing/2014/main" id="{8CC3E82D-EF27-A44C-9223-DA27F10ED420}"/>
              </a:ext>
            </a:extLst>
          </p:cNvPr>
          <p:cNvSpPr>
            <a:spLocks noGrp="1"/>
          </p:cNvSpPr>
          <p:nvPr>
            <p:ph type="sldNum" sz="quarter" idx="12"/>
          </p:nvPr>
        </p:nvSpPr>
        <p:spPr/>
        <p:txBody>
          <a:bodyPr/>
          <a:lstStyle/>
          <a:p>
            <a:fld id="{A7EA2D8D-44E5-43C4-BBA1-AE3E32EF0894}" type="slidenum">
              <a:rPr lang="en-GB" smtClean="0"/>
              <a:t>30</a:t>
            </a:fld>
            <a:endParaRPr lang="en-GB" dirty="0"/>
          </a:p>
        </p:txBody>
      </p:sp>
      <p:sp>
        <p:nvSpPr>
          <p:cNvPr id="11" name="Footer Placeholder 10">
            <a:extLst>
              <a:ext uri="{FF2B5EF4-FFF2-40B4-BE49-F238E27FC236}">
                <a16:creationId xmlns:a16="http://schemas.microsoft.com/office/drawing/2014/main" id="{E6D48F11-8D99-A14A-AA67-BEC500650764}"/>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7581469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noProof="0" dirty="0">
                <a:latin typeface="+mj-lt"/>
              </a:rPr>
              <a:t>Retweeting goes viral </a:t>
            </a:r>
          </a:p>
        </p:txBody>
      </p:sp>
      <p:sp>
        <p:nvSpPr>
          <p:cNvPr id="8" name="Content Placeholder 7"/>
          <p:cNvSpPr>
            <a:spLocks noGrp="1"/>
          </p:cNvSpPr>
          <p:nvPr>
            <p:ph sz="half" idx="1"/>
          </p:nvPr>
        </p:nvSpPr>
        <p:spPr/>
        <p:txBody>
          <a:bodyPr>
            <a:normAutofit fontScale="92500" lnSpcReduction="20000"/>
          </a:bodyPr>
          <a:lstStyle/>
          <a:p>
            <a:pPr>
              <a:spcBef>
                <a:spcPts val="1500"/>
              </a:spcBef>
            </a:pPr>
            <a:r>
              <a:rPr lang="en-US" noProof="0" dirty="0">
                <a:latin typeface="+mn-lt"/>
              </a:rPr>
              <a:t>The epic Twitter battle between Ellen DeGeneres and Carter Wilkerson</a:t>
            </a:r>
          </a:p>
          <a:p>
            <a:pPr>
              <a:spcBef>
                <a:spcPts val="1500"/>
              </a:spcBef>
            </a:pPr>
            <a:r>
              <a:rPr lang="en-US" noProof="0" dirty="0">
                <a:latin typeface="+mn-lt"/>
              </a:rPr>
              <a:t>Millions retweeted in the space of hours</a:t>
            </a:r>
          </a:p>
          <a:p>
            <a:pPr>
              <a:spcBef>
                <a:spcPts val="1500"/>
              </a:spcBef>
            </a:pPr>
            <a:r>
              <a:rPr lang="en-US" noProof="0" dirty="0">
                <a:latin typeface="+mn-lt"/>
              </a:rPr>
              <a:t>Connected millions of people for a fun cause </a:t>
            </a:r>
          </a:p>
          <a:p>
            <a:pPr>
              <a:spcBef>
                <a:spcPts val="1500"/>
              </a:spcBef>
            </a:pPr>
            <a:r>
              <a:rPr lang="en-US" noProof="0" dirty="0">
                <a:latin typeface="+mn-lt"/>
              </a:rPr>
              <a:t>Many people found it amusing to join in and watch the numbers grow</a:t>
            </a:r>
          </a:p>
        </p:txBody>
      </p:sp>
      <p:pic>
        <p:nvPicPr>
          <p:cNvPr id="10" name="Content Placeholder 9" descr="Screenshot of Carter Wilkerson's tweet that went viral."/>
          <p:cNvPicPr>
            <a:picLocks noGrp="1" noChangeAspect="1"/>
          </p:cNvPicPr>
          <p:nvPr>
            <p:ph sz="half" idx="2"/>
          </p:nvPr>
        </p:nvPicPr>
        <p:blipFill>
          <a:blip r:embed="rId2" cstate="print">
            <a:extLst>
              <a:ext uri="{28A0092B-C50C-407E-A947-70E740481C1C}">
                <a14:useLocalDpi xmlns:a14="http://schemas.microsoft.com/office/drawing/2010/main"/>
              </a:ext>
            </a:extLst>
          </a:blip>
          <a:stretch>
            <a:fillRect/>
          </a:stretch>
        </p:blipFill>
        <p:spPr>
          <a:xfrm>
            <a:off x="4924583" y="1600200"/>
            <a:ext cx="3485834" cy="4525963"/>
          </a:xfrm>
          <a:prstGeom prst="rect">
            <a:avLst/>
          </a:prstGeom>
        </p:spPr>
      </p:pic>
      <p:sp>
        <p:nvSpPr>
          <p:cNvPr id="11" name="Slide Number Placeholder 10">
            <a:extLst>
              <a:ext uri="{FF2B5EF4-FFF2-40B4-BE49-F238E27FC236}">
                <a16:creationId xmlns:a16="http://schemas.microsoft.com/office/drawing/2014/main" id="{0DECE252-9949-1546-B91A-56FA4B6E5BA2}"/>
              </a:ext>
            </a:extLst>
          </p:cNvPr>
          <p:cNvSpPr>
            <a:spLocks noGrp="1"/>
          </p:cNvSpPr>
          <p:nvPr>
            <p:ph type="sldNum" sz="quarter" idx="12"/>
          </p:nvPr>
        </p:nvSpPr>
        <p:spPr/>
        <p:txBody>
          <a:bodyPr/>
          <a:lstStyle/>
          <a:p>
            <a:fld id="{A7EA2D8D-44E5-43C4-BBA1-AE3E32EF0894}" type="slidenum">
              <a:rPr lang="en-GB" smtClean="0"/>
              <a:t>31</a:t>
            </a:fld>
            <a:endParaRPr lang="en-GB" dirty="0"/>
          </a:p>
        </p:txBody>
      </p:sp>
      <p:sp>
        <p:nvSpPr>
          <p:cNvPr id="12" name="Footer Placeholder 11">
            <a:extLst>
              <a:ext uri="{FF2B5EF4-FFF2-40B4-BE49-F238E27FC236}">
                <a16:creationId xmlns:a16="http://schemas.microsoft.com/office/drawing/2014/main" id="{23587BDA-D27E-5D45-9F88-645EDCA565F2}"/>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396455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noProof="0" dirty="0">
                <a:latin typeface="+mj-lt"/>
              </a:rPr>
              <a:t>Dilemma: Is it OK to talk with a dead person using a chatbot?</a:t>
            </a:r>
          </a:p>
        </p:txBody>
      </p:sp>
      <p:sp>
        <p:nvSpPr>
          <p:cNvPr id="7" name="Content Placeholder 6"/>
          <p:cNvSpPr>
            <a:spLocks noGrp="1"/>
          </p:cNvSpPr>
          <p:nvPr>
            <p:ph idx="1"/>
          </p:nvPr>
        </p:nvSpPr>
        <p:spPr/>
        <p:txBody>
          <a:bodyPr>
            <a:normAutofit fontScale="92500" lnSpcReduction="10000"/>
          </a:bodyPr>
          <a:lstStyle/>
          <a:p>
            <a:r>
              <a:rPr lang="en-US" noProof="0" dirty="0"/>
              <a:t>Eugen</a:t>
            </a:r>
            <a:r>
              <a:rPr lang="en-US" noProof="0" dirty="0">
                <a:latin typeface="+mn-lt"/>
              </a:rPr>
              <a:t>ia Kuyda lost a close friend in a car accident who was only in his 20s</a:t>
            </a:r>
          </a:p>
          <a:p>
            <a:r>
              <a:rPr lang="en-US" noProof="0" dirty="0">
                <a:latin typeface="+mn-lt"/>
              </a:rPr>
              <a:t>She took all his texts sent over the course of his life and made a chatbot using them</a:t>
            </a:r>
          </a:p>
          <a:p>
            <a:r>
              <a:rPr lang="en-US" noProof="0" dirty="0">
                <a:latin typeface="+mn-lt"/>
              </a:rPr>
              <a:t>Chatbot responds to text messages so that Eugenia can talk to her friend as if he was alive</a:t>
            </a:r>
          </a:p>
          <a:p>
            <a:r>
              <a:rPr lang="en-US" noProof="0" dirty="0">
                <a:latin typeface="+mn-lt"/>
              </a:rPr>
              <a:t>Is this a creepy or comforting way to deal with grief?</a:t>
            </a:r>
          </a:p>
          <a:p>
            <a:pPr lvl="1">
              <a:buFont typeface="Wingdings" pitchFamily="2" charset="2"/>
              <a:buChar char="§"/>
            </a:pPr>
            <a:r>
              <a:rPr lang="en-US" noProof="0" dirty="0">
                <a:solidFill>
                  <a:schemeClr val="tx1"/>
                </a:solidFill>
                <a:latin typeface="+mn-lt"/>
              </a:rPr>
              <a:t>Is it respectful of the dead person?</a:t>
            </a:r>
          </a:p>
          <a:p>
            <a:endParaRPr lang="en-US" noProof="0" dirty="0"/>
          </a:p>
        </p:txBody>
      </p:sp>
      <p:sp>
        <p:nvSpPr>
          <p:cNvPr id="10" name="Slide Number Placeholder 9">
            <a:extLst>
              <a:ext uri="{FF2B5EF4-FFF2-40B4-BE49-F238E27FC236}">
                <a16:creationId xmlns:a16="http://schemas.microsoft.com/office/drawing/2014/main" id="{61E48A68-8D00-5A42-B1D2-31EC77E4B2F8}"/>
              </a:ext>
            </a:extLst>
          </p:cNvPr>
          <p:cNvSpPr>
            <a:spLocks noGrp="1"/>
          </p:cNvSpPr>
          <p:nvPr>
            <p:ph type="sldNum" sz="quarter" idx="12"/>
          </p:nvPr>
        </p:nvSpPr>
        <p:spPr/>
        <p:txBody>
          <a:bodyPr/>
          <a:lstStyle/>
          <a:p>
            <a:fld id="{A7EA2D8D-44E5-43C4-BBA1-AE3E32EF0894}" type="slidenum">
              <a:rPr lang="en-GB" smtClean="0"/>
              <a:t>32</a:t>
            </a:fld>
            <a:endParaRPr lang="en-GB" dirty="0"/>
          </a:p>
        </p:txBody>
      </p:sp>
      <p:sp>
        <p:nvSpPr>
          <p:cNvPr id="11" name="Footer Placeholder 10">
            <a:extLst>
              <a:ext uri="{FF2B5EF4-FFF2-40B4-BE49-F238E27FC236}">
                <a16:creationId xmlns:a16="http://schemas.microsoft.com/office/drawing/2014/main" id="{2EC81B0A-794A-CB4B-88D5-BD894D8E0341}"/>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20858004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4" name="Rectangle 2"/>
          <p:cNvSpPr>
            <a:spLocks noGrp="1" noChangeArrowheads="1"/>
          </p:cNvSpPr>
          <p:nvPr>
            <p:ph type="title" idx="4294967295"/>
          </p:nvPr>
        </p:nvSpPr>
        <p:spPr>
          <a:xfrm>
            <a:off x="457200" y="274638"/>
            <a:ext cx="8229600" cy="1143000"/>
          </a:xfrm>
          <a:prstGeom prst="rect">
            <a:avLst/>
          </a:prstGeom>
        </p:spPr>
        <p:txBody>
          <a:bodyPr/>
          <a:lstStyle/>
          <a:p>
            <a:pPr eaLnBrk="1" hangingPunct="1"/>
            <a:r>
              <a:rPr lang="en-US" noProof="0" dirty="0">
                <a:latin typeface="+mj-lt"/>
              </a:rPr>
              <a:t>Summary</a:t>
            </a:r>
          </a:p>
        </p:txBody>
      </p:sp>
      <p:sp>
        <p:nvSpPr>
          <p:cNvPr id="66565" name="Rectangle 3"/>
          <p:cNvSpPr>
            <a:spLocks noGrp="1" noChangeArrowheads="1"/>
          </p:cNvSpPr>
          <p:nvPr>
            <p:ph type="body" idx="4294967295"/>
          </p:nvPr>
        </p:nvSpPr>
        <p:spPr>
          <a:xfrm>
            <a:off x="685800" y="1412776"/>
            <a:ext cx="7772400" cy="4752528"/>
          </a:xfrm>
        </p:spPr>
        <p:txBody>
          <a:bodyPr>
            <a:noAutofit/>
          </a:bodyPr>
          <a:lstStyle/>
          <a:p>
            <a:pPr eaLnBrk="1" hangingPunct="1">
              <a:lnSpc>
                <a:spcPct val="90000"/>
              </a:lnSpc>
              <a:spcBef>
                <a:spcPts val="1200"/>
              </a:spcBef>
            </a:pPr>
            <a:r>
              <a:rPr lang="en-US" sz="2500" noProof="0" dirty="0">
                <a:latin typeface="+mj-lt"/>
              </a:rPr>
              <a:t>Social interaction is central to our everyday lives</a:t>
            </a:r>
          </a:p>
          <a:p>
            <a:pPr eaLnBrk="1" hangingPunct="1">
              <a:lnSpc>
                <a:spcPct val="90000"/>
              </a:lnSpc>
              <a:spcBef>
                <a:spcPts val="1200"/>
              </a:spcBef>
            </a:pPr>
            <a:r>
              <a:rPr lang="en-US" sz="2500" noProof="0" dirty="0">
                <a:latin typeface="+mj-lt"/>
              </a:rPr>
              <a:t>Social mechanisms, like turn-taking, enable us to collaborate and coordinate our activities</a:t>
            </a:r>
          </a:p>
          <a:p>
            <a:pPr eaLnBrk="1" hangingPunct="1">
              <a:lnSpc>
                <a:spcPct val="90000"/>
              </a:lnSpc>
              <a:spcBef>
                <a:spcPts val="1200"/>
              </a:spcBef>
            </a:pPr>
            <a:r>
              <a:rPr lang="en-US" sz="2500" noProof="0" dirty="0">
                <a:latin typeface="+mj-lt"/>
              </a:rPr>
              <a:t>Keeping aware of what others are doing and letting others know what you are doing are important aspects of collaborative working and socializing</a:t>
            </a:r>
          </a:p>
          <a:p>
            <a:pPr eaLnBrk="1" hangingPunct="1">
              <a:lnSpc>
                <a:spcPct val="90000"/>
              </a:lnSpc>
              <a:spcBef>
                <a:spcPts val="1200"/>
              </a:spcBef>
            </a:pPr>
            <a:r>
              <a:rPr lang="en-US" sz="2500" noProof="0" dirty="0">
                <a:latin typeface="+mj-lt"/>
              </a:rPr>
              <a:t>Many technology systems have been built to support telepresence, social presence, and co-presence</a:t>
            </a:r>
          </a:p>
          <a:p>
            <a:pPr eaLnBrk="1" hangingPunct="1">
              <a:lnSpc>
                <a:spcPct val="90000"/>
              </a:lnSpc>
              <a:spcBef>
                <a:spcPts val="1200"/>
              </a:spcBef>
            </a:pPr>
            <a:r>
              <a:rPr lang="en-US" sz="2500" noProof="0" dirty="0">
                <a:latin typeface="+mj-lt"/>
              </a:rPr>
              <a:t>Social media has brought about significant changes in how people keep in touch and manage their social lives</a:t>
            </a:r>
          </a:p>
        </p:txBody>
      </p:sp>
      <p:sp>
        <p:nvSpPr>
          <p:cNvPr id="8" name="Slide Number Placeholder 7">
            <a:extLst>
              <a:ext uri="{FF2B5EF4-FFF2-40B4-BE49-F238E27FC236}">
                <a16:creationId xmlns:a16="http://schemas.microsoft.com/office/drawing/2014/main" id="{7DCC3D2E-E29C-7A4C-AA39-0D6001C61700}"/>
              </a:ext>
            </a:extLst>
          </p:cNvPr>
          <p:cNvSpPr>
            <a:spLocks noGrp="1"/>
          </p:cNvSpPr>
          <p:nvPr>
            <p:ph type="sldNum" sz="quarter" idx="12"/>
          </p:nvPr>
        </p:nvSpPr>
        <p:spPr/>
        <p:txBody>
          <a:bodyPr/>
          <a:lstStyle/>
          <a:p>
            <a:fld id="{A7EA2D8D-44E5-43C4-BBA1-AE3E32EF0894}" type="slidenum">
              <a:rPr lang="en-GB" smtClean="0"/>
              <a:t>33</a:t>
            </a:fld>
            <a:endParaRPr lang="en-GB" dirty="0"/>
          </a:p>
        </p:txBody>
      </p:sp>
      <p:sp>
        <p:nvSpPr>
          <p:cNvPr id="9" name="Footer Placeholder 8">
            <a:extLst>
              <a:ext uri="{FF2B5EF4-FFF2-40B4-BE49-F238E27FC236}">
                <a16:creationId xmlns:a16="http://schemas.microsoft.com/office/drawing/2014/main" id="{04DFF0EA-2B02-F344-9557-033D02FE3179}"/>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39633355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noProof="0" dirty="0">
                <a:latin typeface="+mj-lt"/>
              </a:rPr>
              <a:t>Are we spending too much time in our own digital bubbles?</a:t>
            </a:r>
          </a:p>
        </p:txBody>
      </p:sp>
      <p:pic>
        <p:nvPicPr>
          <p:cNvPr id="6" name="Content Placeholder 5" descr="Photo depicts a family sitting together within their own digital bubbles, along with the dog."/>
          <p:cNvPicPr>
            <a:picLocks noGrp="1" noChangeAspect="1"/>
          </p:cNvPicPr>
          <p:nvPr>
            <p:ph idx="1"/>
          </p:nvPr>
        </p:nvPicPr>
        <p:blipFill>
          <a:blip r:embed="rId3" cstate="print">
            <a:extLst>
              <a:ext uri="{28A0092B-C50C-407E-A947-70E740481C1C}">
                <a14:useLocalDpi xmlns:a14="http://schemas.microsoft.com/office/drawing/2010/main"/>
              </a:ext>
            </a:extLst>
          </a:blip>
          <a:stretch>
            <a:fillRect/>
          </a:stretch>
        </p:blipFill>
        <p:spPr>
          <a:xfrm>
            <a:off x="1439652" y="1634697"/>
            <a:ext cx="6012668" cy="4519726"/>
          </a:xfrm>
          <a:prstGeom prst="rect">
            <a:avLst/>
          </a:prstGeom>
        </p:spPr>
      </p:pic>
      <p:sp>
        <p:nvSpPr>
          <p:cNvPr id="10" name="Slide Number Placeholder 9">
            <a:extLst>
              <a:ext uri="{FF2B5EF4-FFF2-40B4-BE49-F238E27FC236}">
                <a16:creationId xmlns:a16="http://schemas.microsoft.com/office/drawing/2014/main" id="{DCE20520-2C18-D940-AE01-AD497E5D9FF9}"/>
              </a:ext>
            </a:extLst>
          </p:cNvPr>
          <p:cNvSpPr>
            <a:spLocks noGrp="1"/>
          </p:cNvSpPr>
          <p:nvPr>
            <p:ph type="sldNum" sz="quarter" idx="12"/>
          </p:nvPr>
        </p:nvSpPr>
        <p:spPr/>
        <p:txBody>
          <a:bodyPr/>
          <a:lstStyle/>
          <a:p>
            <a:fld id="{A7EA2D8D-44E5-43C4-BBA1-AE3E32EF0894}" type="slidenum">
              <a:rPr lang="en-GB" smtClean="0"/>
              <a:t>4</a:t>
            </a:fld>
            <a:endParaRPr lang="en-GB" dirty="0"/>
          </a:p>
        </p:txBody>
      </p:sp>
      <p:sp>
        <p:nvSpPr>
          <p:cNvPr id="11" name="Footer Placeholder 10">
            <a:extLst>
              <a:ext uri="{FF2B5EF4-FFF2-40B4-BE49-F238E27FC236}">
                <a16:creationId xmlns:a16="http://schemas.microsoft.com/office/drawing/2014/main" id="{28C8E239-0810-DB4D-9151-6E459F5A2A70}"/>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620741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Title 1"/>
          <p:cNvSpPr>
            <a:spLocks noGrp="1"/>
          </p:cNvSpPr>
          <p:nvPr>
            <p:ph type="title" idx="4294967295"/>
          </p:nvPr>
        </p:nvSpPr>
        <p:spPr>
          <a:xfrm>
            <a:off x="457200" y="274638"/>
            <a:ext cx="8229600" cy="1143000"/>
          </a:xfrm>
          <a:prstGeom prst="rect">
            <a:avLst/>
          </a:prstGeom>
        </p:spPr>
        <p:txBody>
          <a:bodyPr>
            <a:normAutofit/>
          </a:bodyPr>
          <a:lstStyle/>
          <a:p>
            <a:pPr eaLnBrk="1" hangingPunct="1"/>
            <a:r>
              <a:rPr lang="en-US" noProof="0" dirty="0">
                <a:latin typeface="+mj-lt"/>
              </a:rPr>
              <a:t>Questions raised by social tech</a:t>
            </a:r>
          </a:p>
        </p:txBody>
      </p:sp>
      <p:sp>
        <p:nvSpPr>
          <p:cNvPr id="17413" name="Content Placeholder 2"/>
          <p:cNvSpPr>
            <a:spLocks noGrp="1"/>
          </p:cNvSpPr>
          <p:nvPr>
            <p:ph idx="4294967295"/>
          </p:nvPr>
        </p:nvSpPr>
        <p:spPr/>
        <p:txBody>
          <a:bodyPr>
            <a:normAutofit lnSpcReduction="10000"/>
          </a:bodyPr>
          <a:lstStyle/>
          <a:p>
            <a:pPr eaLnBrk="1" hangingPunct="1"/>
            <a:r>
              <a:rPr lang="en-US" sz="2800" noProof="0" dirty="0">
                <a:latin typeface="+mn-lt"/>
              </a:rPr>
              <a:t>Are F2F conversations being superseded by social media interactions?</a:t>
            </a:r>
          </a:p>
          <a:p>
            <a:pPr eaLnBrk="1" hangingPunct="1">
              <a:spcBef>
                <a:spcPts val="1800"/>
              </a:spcBef>
            </a:pPr>
            <a:r>
              <a:rPr lang="en-US" sz="2800" noProof="0" dirty="0">
                <a:latin typeface="+mn-lt"/>
              </a:rPr>
              <a:t>How many friends do you have on Facebook, LinkedIn, WhatsApp, and so on versus real life?</a:t>
            </a:r>
          </a:p>
          <a:p>
            <a:pPr eaLnBrk="1" hangingPunct="1">
              <a:spcBef>
                <a:spcPts val="1800"/>
              </a:spcBef>
            </a:pPr>
            <a:r>
              <a:rPr lang="en-US" sz="2800" noProof="0" dirty="0">
                <a:latin typeface="+mn-lt"/>
              </a:rPr>
              <a:t>How much do they overlap?</a:t>
            </a:r>
          </a:p>
          <a:p>
            <a:pPr eaLnBrk="1" hangingPunct="1">
              <a:spcBef>
                <a:spcPts val="1800"/>
              </a:spcBef>
            </a:pPr>
            <a:r>
              <a:rPr lang="en-US" sz="2800" noProof="0" dirty="0">
                <a:latin typeface="+mn-lt"/>
              </a:rPr>
              <a:t>How are the ways that we live and interact with one another changing? </a:t>
            </a:r>
          </a:p>
          <a:p>
            <a:pPr eaLnBrk="1" hangingPunct="1">
              <a:spcBef>
                <a:spcPts val="1800"/>
              </a:spcBef>
            </a:pPr>
            <a:r>
              <a:rPr lang="en-US" sz="2800" noProof="0" dirty="0">
                <a:latin typeface="+mn-lt"/>
              </a:rPr>
              <a:t>Are the established rules and etiquette still applicable to online and offline?</a:t>
            </a:r>
          </a:p>
        </p:txBody>
      </p:sp>
      <p:sp>
        <p:nvSpPr>
          <p:cNvPr id="8" name="Slide Number Placeholder 7">
            <a:extLst>
              <a:ext uri="{FF2B5EF4-FFF2-40B4-BE49-F238E27FC236}">
                <a16:creationId xmlns:a16="http://schemas.microsoft.com/office/drawing/2014/main" id="{2C33D8B3-5623-454D-AB4A-06E1B6235C6D}"/>
              </a:ext>
            </a:extLst>
          </p:cNvPr>
          <p:cNvSpPr>
            <a:spLocks noGrp="1"/>
          </p:cNvSpPr>
          <p:nvPr>
            <p:ph type="sldNum" sz="quarter" idx="12"/>
          </p:nvPr>
        </p:nvSpPr>
        <p:spPr/>
        <p:txBody>
          <a:bodyPr/>
          <a:lstStyle/>
          <a:p>
            <a:fld id="{A7EA2D8D-44E5-43C4-BBA1-AE3E32EF0894}" type="slidenum">
              <a:rPr lang="en-GB" smtClean="0"/>
              <a:t>5</a:t>
            </a:fld>
            <a:endParaRPr lang="en-GB" dirty="0"/>
          </a:p>
        </p:txBody>
      </p:sp>
      <p:sp>
        <p:nvSpPr>
          <p:cNvPr id="9" name="Footer Placeholder 8">
            <a:extLst>
              <a:ext uri="{FF2B5EF4-FFF2-40B4-BE49-F238E27FC236}">
                <a16:creationId xmlns:a16="http://schemas.microsoft.com/office/drawing/2014/main" id="{3C40D42F-670E-1A4F-AA2E-2CD11D63B279}"/>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15468792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2"/>
          <p:cNvSpPr>
            <a:spLocks noGrp="1" noChangeArrowheads="1"/>
          </p:cNvSpPr>
          <p:nvPr>
            <p:ph type="title" idx="4294967295"/>
          </p:nvPr>
        </p:nvSpPr>
        <p:spPr>
          <a:xfrm>
            <a:off x="457200" y="274638"/>
            <a:ext cx="8229600" cy="1143000"/>
          </a:xfrm>
          <a:prstGeom prst="rect">
            <a:avLst/>
          </a:prstGeom>
        </p:spPr>
        <p:txBody>
          <a:bodyPr/>
          <a:lstStyle/>
          <a:p>
            <a:pPr eaLnBrk="1" hangingPunct="1"/>
            <a:r>
              <a:rPr lang="en-US" noProof="0" dirty="0">
                <a:latin typeface="+mj-lt"/>
              </a:rPr>
              <a:t>Conversational mechanisms</a:t>
            </a:r>
          </a:p>
        </p:txBody>
      </p:sp>
      <p:sp>
        <p:nvSpPr>
          <p:cNvPr id="16389" name="Rectangle 3"/>
          <p:cNvSpPr>
            <a:spLocks noGrp="1" noChangeArrowheads="1"/>
          </p:cNvSpPr>
          <p:nvPr>
            <p:ph type="body" idx="4294967295"/>
          </p:nvPr>
        </p:nvSpPr>
        <p:spPr/>
        <p:txBody>
          <a:bodyPr>
            <a:normAutofit lnSpcReduction="10000"/>
          </a:bodyPr>
          <a:lstStyle/>
          <a:p>
            <a:pPr marL="0" indent="0" eaLnBrk="1" hangingPunct="1">
              <a:lnSpc>
                <a:spcPct val="90000"/>
              </a:lnSpc>
              <a:buNone/>
            </a:pPr>
            <a:r>
              <a:rPr lang="en-US" noProof="0" dirty="0">
                <a:latin typeface="+mn-lt"/>
              </a:rPr>
              <a:t>Various mechanisms and </a:t>
            </a:r>
            <a:r>
              <a:rPr lang="en-US" altLang="ja-JP" noProof="0" dirty="0">
                <a:latin typeface="+mn-lt"/>
              </a:rPr>
              <a:t>‘</a:t>
            </a:r>
            <a:r>
              <a:rPr lang="en-US" noProof="0" dirty="0">
                <a:latin typeface="+mn-lt"/>
              </a:rPr>
              <a:t>rules</a:t>
            </a:r>
            <a:r>
              <a:rPr lang="en-US" altLang="ja-JP" noProof="0" dirty="0">
                <a:latin typeface="+mn-lt"/>
              </a:rPr>
              <a:t>’</a:t>
            </a:r>
            <a:r>
              <a:rPr lang="en-US" noProof="0" dirty="0">
                <a:latin typeface="+mn-lt"/>
              </a:rPr>
              <a:t> are followed when holding a conversation face to face, such as mutual greetings</a:t>
            </a:r>
          </a:p>
          <a:p>
            <a:pPr eaLnBrk="1" hangingPunct="1">
              <a:lnSpc>
                <a:spcPct val="90000"/>
              </a:lnSpc>
            </a:pPr>
            <a:endParaRPr lang="en-US" sz="1000" noProof="0" dirty="0">
              <a:latin typeface="+mn-lt"/>
            </a:endParaRPr>
          </a:p>
          <a:p>
            <a:pPr lvl="1">
              <a:lnSpc>
                <a:spcPct val="90000"/>
              </a:lnSpc>
              <a:buNone/>
            </a:pPr>
            <a:r>
              <a:rPr lang="en-US" sz="2400" noProof="0" dirty="0">
                <a:solidFill>
                  <a:schemeClr val="tx1"/>
                </a:solidFill>
                <a:latin typeface="+mn-lt"/>
                <a:ea typeface="ＭＳ Ｐゴシック" charset="0"/>
              </a:rPr>
              <a:t>A:	Hi there</a:t>
            </a:r>
          </a:p>
          <a:p>
            <a:pPr lvl="1">
              <a:lnSpc>
                <a:spcPct val="90000"/>
              </a:lnSpc>
              <a:buNone/>
            </a:pPr>
            <a:r>
              <a:rPr lang="en-US" sz="2400" noProof="0" dirty="0">
                <a:solidFill>
                  <a:schemeClr val="tx1"/>
                </a:solidFill>
                <a:latin typeface="+mn-lt"/>
                <a:ea typeface="ＭＳ Ｐゴシック" charset="0"/>
              </a:rPr>
              <a:t>B:	Hi!</a:t>
            </a:r>
          </a:p>
          <a:p>
            <a:pPr lvl="1">
              <a:lnSpc>
                <a:spcPct val="90000"/>
              </a:lnSpc>
              <a:buNone/>
            </a:pPr>
            <a:r>
              <a:rPr lang="en-US" sz="2400" noProof="0" dirty="0">
                <a:solidFill>
                  <a:schemeClr val="tx1"/>
                </a:solidFill>
                <a:latin typeface="+mn-lt"/>
                <a:ea typeface="ＭＳ Ｐゴシック" charset="0"/>
              </a:rPr>
              <a:t>C:	Hi</a:t>
            </a:r>
          </a:p>
          <a:p>
            <a:pPr lvl="1">
              <a:lnSpc>
                <a:spcPct val="90000"/>
              </a:lnSpc>
              <a:buNone/>
            </a:pPr>
            <a:r>
              <a:rPr lang="en-US" sz="2400" noProof="0" dirty="0">
                <a:solidFill>
                  <a:schemeClr val="tx1"/>
                </a:solidFill>
                <a:latin typeface="+mn-lt"/>
                <a:ea typeface="ＭＳ Ｐゴシック" charset="0"/>
              </a:rPr>
              <a:t>A:	All right?</a:t>
            </a:r>
          </a:p>
          <a:p>
            <a:pPr lvl="1">
              <a:lnSpc>
                <a:spcPct val="90000"/>
              </a:lnSpc>
              <a:buNone/>
            </a:pPr>
            <a:r>
              <a:rPr lang="en-US" sz="2400" noProof="0" dirty="0">
                <a:solidFill>
                  <a:schemeClr val="tx1"/>
                </a:solidFill>
                <a:latin typeface="+mn-lt"/>
                <a:ea typeface="ＭＳ Ｐゴシック" charset="0"/>
              </a:rPr>
              <a:t>C:	Good, how</a:t>
            </a:r>
            <a:r>
              <a:rPr lang="en-US" altLang="ja-JP" sz="2400" noProof="0" dirty="0">
                <a:solidFill>
                  <a:schemeClr val="tx1"/>
                </a:solidFill>
                <a:latin typeface="+mn-lt"/>
                <a:ea typeface="ＭＳ Ｐゴシック" charset="0"/>
              </a:rPr>
              <a:t>’</a:t>
            </a:r>
            <a:r>
              <a:rPr lang="en-US" sz="2400" noProof="0" dirty="0">
                <a:solidFill>
                  <a:schemeClr val="tx1"/>
                </a:solidFill>
                <a:latin typeface="+mn-lt"/>
                <a:ea typeface="ＭＳ Ｐゴシック" charset="0"/>
              </a:rPr>
              <a:t>s it going?</a:t>
            </a:r>
          </a:p>
          <a:p>
            <a:pPr lvl="1">
              <a:lnSpc>
                <a:spcPct val="90000"/>
              </a:lnSpc>
              <a:buNone/>
            </a:pPr>
            <a:r>
              <a:rPr lang="en-US" sz="2400" noProof="0" dirty="0">
                <a:solidFill>
                  <a:schemeClr val="tx1"/>
                </a:solidFill>
                <a:latin typeface="+mn-lt"/>
                <a:ea typeface="ＭＳ Ｐゴシック" charset="0"/>
              </a:rPr>
              <a:t>A:	Fine, how are you?</a:t>
            </a:r>
          </a:p>
          <a:p>
            <a:pPr lvl="1">
              <a:lnSpc>
                <a:spcPct val="90000"/>
              </a:lnSpc>
              <a:buNone/>
            </a:pPr>
            <a:r>
              <a:rPr lang="en-US" sz="2400" noProof="0" dirty="0">
                <a:solidFill>
                  <a:schemeClr val="tx1"/>
                </a:solidFill>
                <a:latin typeface="+mn-lt"/>
                <a:ea typeface="ＭＳ Ｐゴシック" charset="0"/>
              </a:rPr>
              <a:t>C:	OK</a:t>
            </a:r>
          </a:p>
          <a:p>
            <a:pPr lvl="1">
              <a:lnSpc>
                <a:spcPct val="90000"/>
              </a:lnSpc>
              <a:buNone/>
            </a:pPr>
            <a:r>
              <a:rPr lang="en-US" sz="2400" noProof="0" dirty="0">
                <a:solidFill>
                  <a:schemeClr val="tx1"/>
                </a:solidFill>
                <a:latin typeface="+mn-lt"/>
                <a:ea typeface="ＭＳ Ｐゴシック" charset="0"/>
              </a:rPr>
              <a:t>B:	So-so. How</a:t>
            </a:r>
            <a:r>
              <a:rPr lang="en-US" altLang="ja-JP" sz="2400" noProof="0" dirty="0">
                <a:solidFill>
                  <a:schemeClr val="tx1"/>
                </a:solidFill>
                <a:latin typeface="+mn-lt"/>
                <a:ea typeface="ＭＳ Ｐゴシック" charset="0"/>
              </a:rPr>
              <a:t>’</a:t>
            </a:r>
            <a:r>
              <a:rPr lang="en-US" sz="2400" noProof="0" dirty="0">
                <a:solidFill>
                  <a:schemeClr val="tx1"/>
                </a:solidFill>
                <a:latin typeface="+mn-lt"/>
                <a:ea typeface="ＭＳ Ｐゴシック" charset="0"/>
              </a:rPr>
              <a:t>s life treating you?</a:t>
            </a:r>
            <a:endParaRPr lang="en-US" noProof="0" dirty="0">
              <a:solidFill>
                <a:schemeClr val="tx1"/>
              </a:solidFill>
              <a:latin typeface="+mn-lt"/>
              <a:ea typeface="ＭＳ Ｐゴシック" charset="0"/>
            </a:endParaRPr>
          </a:p>
          <a:p>
            <a:pPr lvl="1" eaLnBrk="1" hangingPunct="1">
              <a:lnSpc>
                <a:spcPct val="90000"/>
              </a:lnSpc>
            </a:pPr>
            <a:endParaRPr lang="en-US" sz="2400" noProof="0" dirty="0">
              <a:latin typeface="Liberation Sans"/>
              <a:ea typeface="ＭＳ Ｐゴシック" charset="0"/>
            </a:endParaRPr>
          </a:p>
        </p:txBody>
      </p:sp>
      <p:sp>
        <p:nvSpPr>
          <p:cNvPr id="8" name="Slide Number Placeholder 7">
            <a:extLst>
              <a:ext uri="{FF2B5EF4-FFF2-40B4-BE49-F238E27FC236}">
                <a16:creationId xmlns:a16="http://schemas.microsoft.com/office/drawing/2014/main" id="{AF829A30-287E-DC42-AFC4-D5D9968A6399}"/>
              </a:ext>
            </a:extLst>
          </p:cNvPr>
          <p:cNvSpPr>
            <a:spLocks noGrp="1"/>
          </p:cNvSpPr>
          <p:nvPr>
            <p:ph type="sldNum" sz="quarter" idx="12"/>
          </p:nvPr>
        </p:nvSpPr>
        <p:spPr/>
        <p:txBody>
          <a:bodyPr/>
          <a:lstStyle/>
          <a:p>
            <a:fld id="{A7EA2D8D-44E5-43C4-BBA1-AE3E32EF0894}" type="slidenum">
              <a:rPr lang="en-GB" smtClean="0"/>
              <a:t>6</a:t>
            </a:fld>
            <a:endParaRPr lang="en-GB" dirty="0"/>
          </a:p>
        </p:txBody>
      </p:sp>
      <p:sp>
        <p:nvSpPr>
          <p:cNvPr id="9" name="Footer Placeholder 8">
            <a:extLst>
              <a:ext uri="{FF2B5EF4-FFF2-40B4-BE49-F238E27FC236}">
                <a16:creationId xmlns:a16="http://schemas.microsoft.com/office/drawing/2014/main" id="{EF8453AF-BC23-D848-ADFF-7D6C858EA04E}"/>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1436060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p:cNvSpPr>
            <a:spLocks noGrp="1" noChangeArrowheads="1"/>
          </p:cNvSpPr>
          <p:nvPr>
            <p:ph type="title" idx="4294967295"/>
          </p:nvPr>
        </p:nvSpPr>
        <p:spPr>
          <a:xfrm>
            <a:off x="457200" y="274638"/>
            <a:ext cx="8229600" cy="1143000"/>
          </a:xfrm>
          <a:prstGeom prst="rect">
            <a:avLst/>
          </a:prstGeom>
        </p:spPr>
        <p:txBody>
          <a:bodyPr/>
          <a:lstStyle/>
          <a:p>
            <a:pPr eaLnBrk="1" hangingPunct="1"/>
            <a:r>
              <a:rPr lang="en-US" noProof="0" dirty="0">
                <a:latin typeface="+mj-lt"/>
              </a:rPr>
              <a:t>Conversational rules</a:t>
            </a:r>
          </a:p>
        </p:txBody>
      </p:sp>
      <p:sp>
        <p:nvSpPr>
          <p:cNvPr id="19461" name="Rectangle 3"/>
          <p:cNvSpPr>
            <a:spLocks noGrp="1" noChangeArrowheads="1"/>
          </p:cNvSpPr>
          <p:nvPr>
            <p:ph type="body" idx="4294967295"/>
          </p:nvPr>
        </p:nvSpPr>
        <p:spPr/>
        <p:txBody>
          <a:bodyPr/>
          <a:lstStyle/>
          <a:p>
            <a:pPr marL="0" indent="0" eaLnBrk="1" hangingPunct="1">
              <a:lnSpc>
                <a:spcPct val="90000"/>
              </a:lnSpc>
              <a:buNone/>
            </a:pPr>
            <a:r>
              <a:rPr lang="en-US" sz="2800" noProof="0" dirty="0">
                <a:latin typeface="+mn-lt"/>
              </a:rPr>
              <a:t>Sacks et al. (1978) conversation analysis of conversations propose three basic rules:</a:t>
            </a:r>
          </a:p>
          <a:p>
            <a:pPr lvl="1" eaLnBrk="1" hangingPunct="1">
              <a:lnSpc>
                <a:spcPct val="90000"/>
              </a:lnSpc>
              <a:spcBef>
                <a:spcPts val="3600"/>
              </a:spcBef>
              <a:buFontTx/>
              <a:buNone/>
            </a:pPr>
            <a:r>
              <a:rPr lang="en-US" sz="2400" b="1" noProof="0" dirty="0">
                <a:solidFill>
                  <a:schemeClr val="tx1"/>
                </a:solidFill>
                <a:latin typeface="+mn-lt"/>
                <a:ea typeface="ＭＳ Ｐゴシック" charset="0"/>
              </a:rPr>
              <a:t>Rule 1</a:t>
            </a:r>
            <a:r>
              <a:rPr lang="en-US" sz="2400" noProof="0" dirty="0">
                <a:solidFill>
                  <a:schemeClr val="tx1"/>
                </a:solidFill>
                <a:latin typeface="+mn-lt"/>
                <a:ea typeface="ＭＳ Ｐゴシック" charset="0"/>
              </a:rPr>
              <a:t>: The current speaker chooses the next speaker by asking an opinion, question, or request</a:t>
            </a:r>
          </a:p>
          <a:p>
            <a:pPr lvl="1" eaLnBrk="1" hangingPunct="1">
              <a:lnSpc>
                <a:spcPct val="90000"/>
              </a:lnSpc>
              <a:spcBef>
                <a:spcPts val="2400"/>
              </a:spcBef>
              <a:buFontTx/>
              <a:buNone/>
            </a:pPr>
            <a:r>
              <a:rPr lang="en-US" sz="2400" b="1" noProof="0" dirty="0">
                <a:solidFill>
                  <a:schemeClr val="tx1"/>
                </a:solidFill>
                <a:latin typeface="+mn-lt"/>
                <a:ea typeface="ＭＳ Ｐゴシック" charset="0"/>
              </a:rPr>
              <a:t>Rule 2</a:t>
            </a:r>
            <a:r>
              <a:rPr lang="en-US" sz="2400" noProof="0" dirty="0">
                <a:solidFill>
                  <a:schemeClr val="tx1"/>
                </a:solidFill>
                <a:latin typeface="+mn-lt"/>
                <a:ea typeface="ＭＳ Ｐゴシック" charset="0"/>
              </a:rPr>
              <a:t>: Another person decides to start speaking</a:t>
            </a:r>
          </a:p>
          <a:p>
            <a:pPr lvl="1" eaLnBrk="1" hangingPunct="1">
              <a:lnSpc>
                <a:spcPct val="90000"/>
              </a:lnSpc>
              <a:spcBef>
                <a:spcPts val="2400"/>
              </a:spcBef>
              <a:buFontTx/>
              <a:buNone/>
            </a:pPr>
            <a:r>
              <a:rPr lang="en-US" sz="2400" b="1" noProof="0" dirty="0">
                <a:solidFill>
                  <a:schemeClr val="tx1"/>
                </a:solidFill>
                <a:latin typeface="+mn-lt"/>
                <a:ea typeface="ＭＳ Ｐゴシック" charset="0"/>
              </a:rPr>
              <a:t>Rule 3</a:t>
            </a:r>
            <a:r>
              <a:rPr lang="en-US" sz="2400" noProof="0" dirty="0">
                <a:solidFill>
                  <a:schemeClr val="tx1"/>
                </a:solidFill>
                <a:latin typeface="+mn-lt"/>
                <a:ea typeface="ＭＳ Ｐゴシック" charset="0"/>
              </a:rPr>
              <a:t>: The current speaker continues talking</a:t>
            </a:r>
          </a:p>
          <a:p>
            <a:pPr eaLnBrk="1" hangingPunct="1">
              <a:lnSpc>
                <a:spcPct val="90000"/>
              </a:lnSpc>
            </a:pPr>
            <a:endParaRPr lang="en-US" sz="2800" noProof="0" dirty="0">
              <a:latin typeface="Liberation Sans"/>
            </a:endParaRPr>
          </a:p>
        </p:txBody>
      </p:sp>
      <p:sp>
        <p:nvSpPr>
          <p:cNvPr id="8" name="Slide Number Placeholder 7">
            <a:extLst>
              <a:ext uri="{FF2B5EF4-FFF2-40B4-BE49-F238E27FC236}">
                <a16:creationId xmlns:a16="http://schemas.microsoft.com/office/drawing/2014/main" id="{F13D31E2-D785-634A-965F-CA160FC44EFE}"/>
              </a:ext>
            </a:extLst>
          </p:cNvPr>
          <p:cNvSpPr>
            <a:spLocks noGrp="1"/>
          </p:cNvSpPr>
          <p:nvPr>
            <p:ph type="sldNum" sz="quarter" idx="12"/>
          </p:nvPr>
        </p:nvSpPr>
        <p:spPr/>
        <p:txBody>
          <a:bodyPr/>
          <a:lstStyle/>
          <a:p>
            <a:fld id="{A7EA2D8D-44E5-43C4-BBA1-AE3E32EF0894}" type="slidenum">
              <a:rPr lang="en-GB" smtClean="0"/>
              <a:t>7</a:t>
            </a:fld>
            <a:endParaRPr lang="en-GB" dirty="0"/>
          </a:p>
        </p:txBody>
      </p:sp>
      <p:sp>
        <p:nvSpPr>
          <p:cNvPr id="9" name="Footer Placeholder 8">
            <a:extLst>
              <a:ext uri="{FF2B5EF4-FFF2-40B4-BE49-F238E27FC236}">
                <a16:creationId xmlns:a16="http://schemas.microsoft.com/office/drawing/2014/main" id="{B2C9AD5D-E0F0-6245-BC5C-EF833F3B2BEE}"/>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3302801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4" name="Rectangle 2"/>
          <p:cNvSpPr>
            <a:spLocks noGrp="1" noChangeArrowheads="1"/>
          </p:cNvSpPr>
          <p:nvPr>
            <p:ph type="title" idx="4294967295"/>
          </p:nvPr>
        </p:nvSpPr>
        <p:spPr>
          <a:xfrm>
            <a:off x="457200" y="274638"/>
            <a:ext cx="8229600" cy="1143000"/>
          </a:xfrm>
          <a:prstGeom prst="rect">
            <a:avLst/>
          </a:prstGeom>
        </p:spPr>
        <p:txBody>
          <a:bodyPr/>
          <a:lstStyle/>
          <a:p>
            <a:pPr eaLnBrk="1" hangingPunct="1"/>
            <a:r>
              <a:rPr lang="en-US" noProof="0" dirty="0">
                <a:latin typeface="+mj-lt"/>
              </a:rPr>
              <a:t>More conversational rules</a:t>
            </a:r>
          </a:p>
        </p:txBody>
      </p:sp>
      <p:sp>
        <p:nvSpPr>
          <p:cNvPr id="20485" name="Rectangle 3"/>
          <p:cNvSpPr>
            <a:spLocks noGrp="1" noChangeArrowheads="1"/>
          </p:cNvSpPr>
          <p:nvPr>
            <p:ph type="body" idx="4294967295"/>
          </p:nvPr>
        </p:nvSpPr>
        <p:spPr>
          <a:xfrm>
            <a:off x="685800" y="1676400"/>
            <a:ext cx="7772400" cy="4114800"/>
          </a:xfrm>
        </p:spPr>
        <p:txBody>
          <a:bodyPr>
            <a:normAutofit lnSpcReduction="10000"/>
          </a:bodyPr>
          <a:lstStyle/>
          <a:p>
            <a:pPr marL="0" indent="0" eaLnBrk="1" hangingPunct="1">
              <a:lnSpc>
                <a:spcPct val="90000"/>
              </a:lnSpc>
              <a:buNone/>
            </a:pPr>
            <a:r>
              <a:rPr lang="en-US" sz="2800" noProof="0" dirty="0">
                <a:latin typeface="+mj-lt"/>
              </a:rPr>
              <a:t>Turn-taking used to coordinate conversation</a:t>
            </a:r>
          </a:p>
          <a:p>
            <a:pPr eaLnBrk="1" hangingPunct="1">
              <a:lnSpc>
                <a:spcPct val="90000"/>
              </a:lnSpc>
            </a:pPr>
            <a:endParaRPr lang="en-US" sz="600" noProof="0" dirty="0">
              <a:latin typeface="+mj-lt"/>
            </a:endParaRPr>
          </a:p>
          <a:p>
            <a:pPr marL="457200" lvl="1" indent="0" eaLnBrk="1" hangingPunct="1">
              <a:lnSpc>
                <a:spcPct val="90000"/>
              </a:lnSpc>
              <a:spcBef>
                <a:spcPts val="300"/>
              </a:spcBef>
              <a:buNone/>
            </a:pPr>
            <a:r>
              <a:rPr lang="en-US" sz="2200" noProof="0" dirty="0">
                <a:solidFill>
                  <a:schemeClr val="tx1"/>
                </a:solidFill>
                <a:latin typeface="+mj-lt"/>
                <a:ea typeface="ＭＳ Ｐゴシック" charset="0"/>
              </a:rPr>
              <a:t>A: Shall we meet at 8:00?</a:t>
            </a:r>
          </a:p>
          <a:p>
            <a:pPr marL="457200" lvl="1" indent="0" eaLnBrk="1" hangingPunct="1">
              <a:lnSpc>
                <a:spcPct val="90000"/>
              </a:lnSpc>
              <a:spcBef>
                <a:spcPts val="300"/>
              </a:spcBef>
              <a:buNone/>
            </a:pPr>
            <a:r>
              <a:rPr lang="en-US" sz="2200" noProof="0" dirty="0">
                <a:solidFill>
                  <a:schemeClr val="tx1"/>
                </a:solidFill>
                <a:latin typeface="+mj-lt"/>
                <a:ea typeface="ＭＳ Ｐゴシック" charset="0"/>
              </a:rPr>
              <a:t>B: Um, can we meet a bit later?</a:t>
            </a:r>
          </a:p>
          <a:p>
            <a:pPr marL="457200" lvl="1" indent="0">
              <a:lnSpc>
                <a:spcPct val="90000"/>
              </a:lnSpc>
              <a:spcBef>
                <a:spcPts val="1200"/>
              </a:spcBef>
              <a:buNone/>
            </a:pPr>
            <a:r>
              <a:rPr lang="en-US" sz="2200" noProof="0" dirty="0">
                <a:solidFill>
                  <a:schemeClr val="tx1"/>
                </a:solidFill>
                <a:latin typeface="+mj-lt"/>
                <a:ea typeface="ＭＳ Ｐゴシック" charset="0"/>
              </a:rPr>
              <a:t>A: Shall we meet at 8</a:t>
            </a:r>
            <a:r>
              <a:rPr lang="en-US" sz="2200" dirty="0">
                <a:solidFill>
                  <a:schemeClr val="tx1"/>
                </a:solidFill>
                <a:ea typeface="ＭＳ Ｐゴシック" charset="0"/>
              </a:rPr>
              <a:t>:00</a:t>
            </a:r>
            <a:r>
              <a:rPr lang="en-US" sz="2200" noProof="0" dirty="0">
                <a:solidFill>
                  <a:schemeClr val="tx1"/>
                </a:solidFill>
                <a:latin typeface="+mj-lt"/>
                <a:ea typeface="ＭＳ Ｐゴシック" charset="0"/>
              </a:rPr>
              <a:t>?</a:t>
            </a:r>
          </a:p>
          <a:p>
            <a:pPr marL="457200" lvl="1" indent="0" eaLnBrk="1" hangingPunct="1">
              <a:lnSpc>
                <a:spcPct val="90000"/>
              </a:lnSpc>
              <a:spcBef>
                <a:spcPts val="300"/>
              </a:spcBef>
              <a:buNone/>
            </a:pPr>
            <a:r>
              <a:rPr lang="en-US" sz="2200" noProof="0" dirty="0">
                <a:solidFill>
                  <a:schemeClr val="tx1"/>
                </a:solidFill>
                <a:latin typeface="+mj-lt"/>
                <a:ea typeface="ＭＳ Ｐゴシック" charset="0"/>
              </a:rPr>
              <a:t>B: Wow, look at him?</a:t>
            </a:r>
          </a:p>
          <a:p>
            <a:pPr marL="457200" lvl="1" indent="0" eaLnBrk="1" hangingPunct="1">
              <a:lnSpc>
                <a:spcPct val="90000"/>
              </a:lnSpc>
              <a:spcBef>
                <a:spcPts val="1200"/>
              </a:spcBef>
              <a:buNone/>
            </a:pPr>
            <a:r>
              <a:rPr lang="en-US" sz="2200" noProof="0" dirty="0">
                <a:solidFill>
                  <a:schemeClr val="tx1"/>
                </a:solidFill>
                <a:latin typeface="+mj-lt"/>
                <a:ea typeface="ＭＳ Ｐゴシック" charset="0"/>
              </a:rPr>
              <a:t>A: Yes what a funny hairdo!</a:t>
            </a:r>
          </a:p>
          <a:p>
            <a:pPr marL="457200" lvl="1" indent="0" eaLnBrk="1" hangingPunct="1">
              <a:lnSpc>
                <a:spcPct val="90000"/>
              </a:lnSpc>
              <a:spcBef>
                <a:spcPts val="300"/>
              </a:spcBef>
              <a:buNone/>
            </a:pPr>
            <a:r>
              <a:rPr lang="en-US" sz="2200" noProof="0" dirty="0">
                <a:solidFill>
                  <a:schemeClr val="tx1"/>
                </a:solidFill>
                <a:latin typeface="+mj-lt"/>
                <a:ea typeface="ＭＳ Ｐゴシック" charset="0"/>
              </a:rPr>
              <a:t>B: Um, can we meet a bit later?</a:t>
            </a:r>
          </a:p>
          <a:p>
            <a:pPr marL="0" indent="0" eaLnBrk="1" hangingPunct="1">
              <a:lnSpc>
                <a:spcPct val="90000"/>
              </a:lnSpc>
              <a:spcBef>
                <a:spcPts val="1800"/>
              </a:spcBef>
              <a:buNone/>
            </a:pPr>
            <a:r>
              <a:rPr lang="en-US" sz="2800" noProof="0" dirty="0">
                <a:latin typeface="+mj-lt"/>
              </a:rPr>
              <a:t>Back channeling to signal to continue and following</a:t>
            </a:r>
          </a:p>
          <a:p>
            <a:pPr lvl="1" eaLnBrk="1" hangingPunct="1">
              <a:lnSpc>
                <a:spcPct val="90000"/>
              </a:lnSpc>
              <a:buFont typeface="Wingdings" pitchFamily="2" charset="2"/>
              <a:buChar char="§"/>
            </a:pPr>
            <a:r>
              <a:rPr lang="en-US" sz="2200" noProof="0" dirty="0">
                <a:solidFill>
                  <a:schemeClr val="tx1"/>
                </a:solidFill>
                <a:latin typeface="+mj-lt"/>
                <a:ea typeface="ＭＳ Ｐゴシック" charset="0"/>
              </a:rPr>
              <a:t>Uh-uh, umm, ahh </a:t>
            </a:r>
          </a:p>
          <a:p>
            <a:pPr lvl="1" eaLnBrk="1" hangingPunct="1">
              <a:lnSpc>
                <a:spcPct val="90000"/>
              </a:lnSpc>
              <a:buFontTx/>
              <a:buNone/>
            </a:pPr>
            <a:endParaRPr lang="en-US" sz="2400" noProof="0" dirty="0">
              <a:latin typeface="Liberation Sans"/>
              <a:ea typeface="ＭＳ Ｐゴシック" charset="0"/>
            </a:endParaRPr>
          </a:p>
        </p:txBody>
      </p:sp>
      <p:sp>
        <p:nvSpPr>
          <p:cNvPr id="8" name="Slide Number Placeholder 7">
            <a:extLst>
              <a:ext uri="{FF2B5EF4-FFF2-40B4-BE49-F238E27FC236}">
                <a16:creationId xmlns:a16="http://schemas.microsoft.com/office/drawing/2014/main" id="{60DCA50F-FC9A-CD49-84A6-158968812259}"/>
              </a:ext>
            </a:extLst>
          </p:cNvPr>
          <p:cNvSpPr>
            <a:spLocks noGrp="1"/>
          </p:cNvSpPr>
          <p:nvPr>
            <p:ph type="sldNum" sz="quarter" idx="12"/>
          </p:nvPr>
        </p:nvSpPr>
        <p:spPr/>
        <p:txBody>
          <a:bodyPr/>
          <a:lstStyle/>
          <a:p>
            <a:fld id="{A7EA2D8D-44E5-43C4-BBA1-AE3E32EF0894}" type="slidenum">
              <a:rPr lang="en-GB" smtClean="0"/>
              <a:t>8</a:t>
            </a:fld>
            <a:endParaRPr lang="en-GB" dirty="0"/>
          </a:p>
        </p:txBody>
      </p:sp>
      <p:sp>
        <p:nvSpPr>
          <p:cNvPr id="9" name="Footer Placeholder 8">
            <a:extLst>
              <a:ext uri="{FF2B5EF4-FFF2-40B4-BE49-F238E27FC236}">
                <a16:creationId xmlns:a16="http://schemas.microsoft.com/office/drawing/2014/main" id="{B8A2C193-50D5-1648-A9A1-0489BBB1492A}"/>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3262710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2"/>
          <p:cNvSpPr>
            <a:spLocks noGrp="1" noChangeArrowheads="1"/>
          </p:cNvSpPr>
          <p:nvPr>
            <p:ph type="title" idx="4294967295"/>
          </p:nvPr>
        </p:nvSpPr>
        <p:spPr>
          <a:xfrm>
            <a:off x="457200" y="274638"/>
            <a:ext cx="8229600" cy="1143000"/>
          </a:xfrm>
          <a:prstGeom prst="rect">
            <a:avLst/>
          </a:prstGeom>
        </p:spPr>
        <p:txBody>
          <a:bodyPr/>
          <a:lstStyle/>
          <a:p>
            <a:pPr eaLnBrk="1" hangingPunct="1"/>
            <a:r>
              <a:rPr lang="en-US" noProof="0" dirty="0">
                <a:latin typeface="+mj-lt"/>
              </a:rPr>
              <a:t>Further conversational rules</a:t>
            </a:r>
          </a:p>
        </p:txBody>
      </p:sp>
      <p:sp>
        <p:nvSpPr>
          <p:cNvPr id="21509" name="Rectangle 3"/>
          <p:cNvSpPr>
            <a:spLocks noGrp="1" noChangeArrowheads="1"/>
          </p:cNvSpPr>
          <p:nvPr>
            <p:ph type="body" idx="4294967295"/>
          </p:nvPr>
        </p:nvSpPr>
        <p:spPr/>
        <p:txBody>
          <a:bodyPr/>
          <a:lstStyle/>
          <a:p>
            <a:pPr marL="0" indent="0" eaLnBrk="1" hangingPunct="1">
              <a:buNone/>
            </a:pPr>
            <a:r>
              <a:rPr lang="en-US" sz="3600" noProof="0" dirty="0">
                <a:latin typeface="+mn-lt"/>
              </a:rPr>
              <a:t>Farewell rituals</a:t>
            </a:r>
          </a:p>
          <a:p>
            <a:pPr lvl="1" eaLnBrk="1" hangingPunct="1">
              <a:buFont typeface="Arial" panose="020B0604020202020204" pitchFamily="34" charset="0"/>
              <a:buChar char="•"/>
            </a:pPr>
            <a:r>
              <a:rPr lang="en-US" sz="2400" noProof="0" dirty="0">
                <a:solidFill>
                  <a:schemeClr val="tx1"/>
                </a:solidFill>
                <a:latin typeface="+mn-lt"/>
                <a:ea typeface="ＭＳ Ｐゴシック" charset="0"/>
              </a:rPr>
              <a:t>Bye then, see you, yeah bye, see you later….</a:t>
            </a:r>
            <a:endParaRPr lang="en-US" sz="3200" noProof="0" dirty="0">
              <a:solidFill>
                <a:schemeClr val="tx1"/>
              </a:solidFill>
              <a:latin typeface="+mn-lt"/>
              <a:ea typeface="ＭＳ Ｐゴシック" charset="0"/>
            </a:endParaRPr>
          </a:p>
          <a:p>
            <a:pPr marL="0" indent="0" eaLnBrk="1" hangingPunct="1">
              <a:spcBef>
                <a:spcPts val="2400"/>
              </a:spcBef>
              <a:buNone/>
            </a:pPr>
            <a:r>
              <a:rPr lang="en-US" sz="3600" noProof="0" dirty="0">
                <a:latin typeface="+mn-lt"/>
              </a:rPr>
              <a:t>Implicit and explicit cues</a:t>
            </a:r>
          </a:p>
          <a:p>
            <a:pPr lvl="1" eaLnBrk="1" hangingPunct="1">
              <a:buFont typeface="Arial" panose="020B0604020202020204" pitchFamily="34" charset="0"/>
              <a:buChar char="•"/>
            </a:pPr>
            <a:r>
              <a:rPr lang="en-US" sz="2400" noProof="0" dirty="0">
                <a:solidFill>
                  <a:schemeClr val="tx1"/>
                </a:solidFill>
                <a:latin typeface="+mn-lt"/>
                <a:ea typeface="ＭＳ Ｐゴシック" charset="0"/>
              </a:rPr>
              <a:t>For instance, looking at watch or fidgeting with coat and bags </a:t>
            </a:r>
          </a:p>
          <a:p>
            <a:pPr lvl="1">
              <a:buFont typeface="Arial" panose="020B0604020202020204" pitchFamily="34" charset="0"/>
              <a:buChar char="•"/>
            </a:pPr>
            <a:r>
              <a:rPr lang="en-US" sz="2400" noProof="0" dirty="0">
                <a:solidFill>
                  <a:schemeClr val="tx1"/>
                </a:solidFill>
                <a:latin typeface="+mn-lt"/>
                <a:ea typeface="ＭＳ Ｐゴシック" charset="0"/>
              </a:rPr>
              <a:t>Explicitly saying, </a:t>
            </a:r>
            <a:r>
              <a:rPr lang="en-US" altLang="ja-JP" sz="2400" noProof="0" dirty="0">
                <a:solidFill>
                  <a:schemeClr val="tx1"/>
                </a:solidFill>
                <a:latin typeface="+mn-lt"/>
                <a:ea typeface="ＭＳ Ｐゴシック" charset="0"/>
              </a:rPr>
              <a:t>“</a:t>
            </a:r>
            <a:r>
              <a:rPr lang="en-US" sz="2400" noProof="0" dirty="0">
                <a:solidFill>
                  <a:schemeClr val="tx1"/>
                </a:solidFill>
                <a:latin typeface="+mn-lt"/>
                <a:ea typeface="ＭＳ Ｐゴシック" charset="0"/>
              </a:rPr>
              <a:t>Oh dear, look at the time, I </a:t>
            </a:r>
            <a:r>
              <a:rPr lang="en-US" sz="2400" dirty="0">
                <a:solidFill>
                  <a:schemeClr val="tx1"/>
                </a:solidFill>
                <a:ea typeface="ＭＳ Ｐゴシック" charset="0"/>
              </a:rPr>
              <a:t>must go, </a:t>
            </a:r>
            <a:r>
              <a:rPr lang="en-US" sz="2400" noProof="0" dirty="0">
                <a:solidFill>
                  <a:schemeClr val="tx1"/>
                </a:solidFill>
                <a:latin typeface="+mn-lt"/>
                <a:ea typeface="ＭＳ Ｐゴシック" charset="0"/>
              </a:rPr>
              <a:t>I</a:t>
            </a:r>
            <a:r>
              <a:rPr lang="en-US" altLang="ja-JP" sz="2400" noProof="0" dirty="0">
                <a:solidFill>
                  <a:schemeClr val="tx1"/>
                </a:solidFill>
                <a:latin typeface="+mn-lt"/>
                <a:ea typeface="ＭＳ Ｐゴシック" charset="0"/>
              </a:rPr>
              <a:t>’</a:t>
            </a:r>
            <a:r>
              <a:rPr lang="en-US" sz="2400" noProof="0" dirty="0">
                <a:solidFill>
                  <a:schemeClr val="tx1"/>
                </a:solidFill>
                <a:latin typeface="+mn-lt"/>
                <a:ea typeface="ＭＳ Ｐゴシック" charset="0"/>
              </a:rPr>
              <a:t>m running late…</a:t>
            </a:r>
            <a:r>
              <a:rPr lang="en-US" altLang="ja-JP" sz="2400" noProof="0" dirty="0">
                <a:solidFill>
                  <a:schemeClr val="tx1"/>
                </a:solidFill>
                <a:latin typeface="+mn-lt"/>
                <a:ea typeface="ＭＳ Ｐゴシック" charset="0"/>
              </a:rPr>
              <a:t>”</a:t>
            </a:r>
            <a:endParaRPr lang="en-US" sz="3200" noProof="0" dirty="0">
              <a:solidFill>
                <a:schemeClr val="tx1"/>
              </a:solidFill>
              <a:latin typeface="+mn-lt"/>
              <a:ea typeface="ＭＳ Ｐゴシック" charset="0"/>
            </a:endParaRPr>
          </a:p>
        </p:txBody>
      </p:sp>
      <p:sp>
        <p:nvSpPr>
          <p:cNvPr id="8" name="Slide Number Placeholder 7">
            <a:extLst>
              <a:ext uri="{FF2B5EF4-FFF2-40B4-BE49-F238E27FC236}">
                <a16:creationId xmlns:a16="http://schemas.microsoft.com/office/drawing/2014/main" id="{9B81A73B-D2BF-714C-827B-C5C819FC94E4}"/>
              </a:ext>
            </a:extLst>
          </p:cNvPr>
          <p:cNvSpPr>
            <a:spLocks noGrp="1"/>
          </p:cNvSpPr>
          <p:nvPr>
            <p:ph type="sldNum" sz="quarter" idx="12"/>
          </p:nvPr>
        </p:nvSpPr>
        <p:spPr/>
        <p:txBody>
          <a:bodyPr/>
          <a:lstStyle/>
          <a:p>
            <a:fld id="{A7EA2D8D-44E5-43C4-BBA1-AE3E32EF0894}" type="slidenum">
              <a:rPr lang="en-GB" smtClean="0"/>
              <a:t>9</a:t>
            </a:fld>
            <a:endParaRPr lang="en-GB" dirty="0"/>
          </a:p>
        </p:txBody>
      </p:sp>
      <p:sp>
        <p:nvSpPr>
          <p:cNvPr id="9" name="Footer Placeholder 8">
            <a:extLst>
              <a:ext uri="{FF2B5EF4-FFF2-40B4-BE49-F238E27FC236}">
                <a16:creationId xmlns:a16="http://schemas.microsoft.com/office/drawing/2014/main" id="{B3D11A6A-BFE9-834F-9660-28996F9A081F}"/>
              </a:ext>
            </a:extLst>
          </p:cNvPr>
          <p:cNvSpPr>
            <a:spLocks noGrp="1"/>
          </p:cNvSpPr>
          <p:nvPr>
            <p:ph type="ftr" sz="quarter" idx="11"/>
          </p:nvPr>
        </p:nvSpPr>
        <p:spPr/>
        <p:txBody>
          <a:bodyPr/>
          <a:lstStyle/>
          <a:p>
            <a:r>
              <a:rPr lang="en-GB"/>
              <a:t>www.id-book.com</a:t>
            </a:r>
            <a:endParaRPr lang="en-GB" dirty="0"/>
          </a:p>
        </p:txBody>
      </p:sp>
    </p:spTree>
    <p:extLst>
      <p:ext uri="{BB962C8B-B14F-4D97-AF65-F5344CB8AC3E}">
        <p14:creationId xmlns:p14="http://schemas.microsoft.com/office/powerpoint/2010/main" val="1043421976"/>
      </p:ext>
    </p:extLst>
  </p:cSld>
  <p:clrMapOvr>
    <a:masterClrMapping/>
  </p:clrMapOvr>
</p:sld>
</file>

<file path=ppt/theme/theme1.xml><?xml version="1.0" encoding="utf-8"?>
<a:theme xmlns:a="http://schemas.openxmlformats.org/drawingml/2006/main" name="Office Theme">
  <a:themeElements>
    <a:clrScheme name="Custom 2">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08E00"/>
      </a:accent6>
      <a:hlink>
        <a:srgbClr val="6B9F25"/>
      </a:hlink>
      <a:folHlink>
        <a:srgbClr val="BA690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5362</TotalTime>
  <Words>2519</Words>
  <Application>Microsoft Macintosh PowerPoint</Application>
  <PresentationFormat>On-screen Show (4:3)</PresentationFormat>
  <Paragraphs>279</Paragraphs>
  <Slides>33</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Arial</vt:lpstr>
      <vt:lpstr>Calibri</vt:lpstr>
      <vt:lpstr>Cambria Math</vt:lpstr>
      <vt:lpstr>Courier New</vt:lpstr>
      <vt:lpstr>Liberation Sans</vt:lpstr>
      <vt:lpstr>Palatino</vt:lpstr>
      <vt:lpstr>Times</vt:lpstr>
      <vt:lpstr>Verdana</vt:lpstr>
      <vt:lpstr>Wingdings</vt:lpstr>
      <vt:lpstr>Office Theme</vt:lpstr>
      <vt:lpstr>PowerPoint Presentation</vt:lpstr>
      <vt:lpstr>Overview</vt:lpstr>
      <vt:lpstr>Social interaction</vt:lpstr>
      <vt:lpstr>Are we spending too much time in our own digital bubbles?</vt:lpstr>
      <vt:lpstr>Questions raised by social tech</vt:lpstr>
      <vt:lpstr>Conversational mechanisms</vt:lpstr>
      <vt:lpstr>Conversational rules</vt:lpstr>
      <vt:lpstr>More conversational rules</vt:lpstr>
      <vt:lpstr>Further conversational rules</vt:lpstr>
      <vt:lpstr>Breakdowns in conversation</vt:lpstr>
      <vt:lpstr>What happens in online  conversations?</vt:lpstr>
      <vt:lpstr>Remote conversations</vt:lpstr>
      <vt:lpstr>Early videophone from the 1960s </vt:lpstr>
      <vt:lpstr>VideoWindow system  (Bellcore, 1989)</vt:lpstr>
      <vt:lpstr>Diagram of VideoWindow in use</vt:lpstr>
      <vt:lpstr>Findings of how VideoWindow System was used</vt:lpstr>
      <vt:lpstr>Videoconferencing and telepresence rooms</vt:lpstr>
      <vt:lpstr>Telepresence robots</vt:lpstr>
      <vt:lpstr>Telepresence and social presence</vt:lpstr>
      <vt:lpstr>Facebook’s vision of socializing in a 3D world using VR</vt:lpstr>
      <vt:lpstr>How much realism and immersion are necessary..?</vt:lpstr>
      <vt:lpstr>What is co-presence?</vt:lpstr>
      <vt:lpstr>Coordination mechanisms</vt:lpstr>
      <vt:lpstr>F2F coordinating mechanisms</vt:lpstr>
      <vt:lpstr>Awareness mechanisms</vt:lpstr>
      <vt:lpstr>Sharable interfaces</vt:lpstr>
      <vt:lpstr>The Reflect Table</vt:lpstr>
      <vt:lpstr>Sococo floor plan of a virtual office:  who is where and who meeting with whom</vt:lpstr>
      <vt:lpstr>Playing together in same space</vt:lpstr>
      <vt:lpstr>Social engagement</vt:lpstr>
      <vt:lpstr>Retweeting goes viral </vt:lpstr>
      <vt:lpstr>Dilemma: Is it OK to talk with a dead person using a chatbot?</vt:lpstr>
      <vt:lpstr>Summary</vt:lpstr>
    </vt:vector>
  </TitlesOfParts>
  <Company>John Wiley and Sons, Inc.</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King, Georgia - Chichester</dc:creator>
  <cp:lastModifiedBy>Reicherts, Leon</cp:lastModifiedBy>
  <cp:revision>56</cp:revision>
  <dcterms:created xsi:type="dcterms:W3CDTF">2015-01-06T09:40:09Z</dcterms:created>
  <dcterms:modified xsi:type="dcterms:W3CDTF">2023-02-19T19:13:58Z</dcterms:modified>
</cp:coreProperties>
</file>

<file path=docProps/thumbnail.jpeg>
</file>